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0" r:id="rId1"/>
  </p:sldMasterIdLst>
  <p:notesMasterIdLst>
    <p:notesMasterId r:id="rId79"/>
  </p:notesMasterIdLst>
  <p:sldIdLst>
    <p:sldId id="433" r:id="rId2"/>
    <p:sldId id="287" r:id="rId3"/>
    <p:sldId id="256" r:id="rId4"/>
    <p:sldId id="437" r:id="rId5"/>
    <p:sldId id="359" r:id="rId6"/>
    <p:sldId id="395" r:id="rId7"/>
    <p:sldId id="348" r:id="rId8"/>
    <p:sldId id="394" r:id="rId9"/>
    <p:sldId id="347" r:id="rId10"/>
    <p:sldId id="396" r:id="rId11"/>
    <p:sldId id="356" r:id="rId12"/>
    <p:sldId id="397" r:id="rId13"/>
    <p:sldId id="344" r:id="rId14"/>
    <p:sldId id="345" r:id="rId15"/>
    <p:sldId id="434" r:id="rId16"/>
    <p:sldId id="435" r:id="rId17"/>
    <p:sldId id="444" r:id="rId18"/>
    <p:sldId id="369" r:id="rId19"/>
    <p:sldId id="443" r:id="rId20"/>
    <p:sldId id="402" r:id="rId21"/>
    <p:sldId id="403" r:id="rId22"/>
    <p:sldId id="431" r:id="rId23"/>
    <p:sldId id="404" r:id="rId24"/>
    <p:sldId id="405" r:id="rId25"/>
    <p:sldId id="290" r:id="rId26"/>
    <p:sldId id="406" r:id="rId27"/>
    <p:sldId id="407" r:id="rId28"/>
    <p:sldId id="410" r:id="rId29"/>
    <p:sldId id="411" r:id="rId30"/>
    <p:sldId id="408" r:id="rId31"/>
    <p:sldId id="409" r:id="rId32"/>
    <p:sldId id="412" r:id="rId33"/>
    <p:sldId id="414" r:id="rId34"/>
    <p:sldId id="441" r:id="rId35"/>
    <p:sldId id="420" r:id="rId36"/>
    <p:sldId id="423" r:id="rId37"/>
    <p:sldId id="418" r:id="rId38"/>
    <p:sldId id="350" r:id="rId39"/>
    <p:sldId id="360" r:id="rId40"/>
    <p:sldId id="349" r:id="rId41"/>
    <p:sldId id="351" r:id="rId42"/>
    <p:sldId id="352" r:id="rId43"/>
    <p:sldId id="353" r:id="rId44"/>
    <p:sldId id="415" r:id="rId45"/>
    <p:sldId id="416" r:id="rId46"/>
    <p:sldId id="392" r:id="rId47"/>
    <p:sldId id="424" r:id="rId48"/>
    <p:sldId id="393" r:id="rId49"/>
    <p:sldId id="425" r:id="rId50"/>
    <p:sldId id="417" r:id="rId51"/>
    <p:sldId id="428" r:id="rId52"/>
    <p:sldId id="440" r:id="rId53"/>
    <p:sldId id="432" r:id="rId54"/>
    <p:sldId id="439" r:id="rId55"/>
    <p:sldId id="374" r:id="rId56"/>
    <p:sldId id="375" r:id="rId57"/>
    <p:sldId id="378" r:id="rId58"/>
    <p:sldId id="376" r:id="rId59"/>
    <p:sldId id="377" r:id="rId60"/>
    <p:sldId id="379" r:id="rId61"/>
    <p:sldId id="380" r:id="rId62"/>
    <p:sldId id="381" r:id="rId63"/>
    <p:sldId id="429" r:id="rId64"/>
    <p:sldId id="430" r:id="rId65"/>
    <p:sldId id="382" r:id="rId66"/>
    <p:sldId id="384" r:id="rId67"/>
    <p:sldId id="442" r:id="rId68"/>
    <p:sldId id="383" r:id="rId69"/>
    <p:sldId id="386" r:id="rId70"/>
    <p:sldId id="387" r:id="rId71"/>
    <p:sldId id="388" r:id="rId72"/>
    <p:sldId id="389" r:id="rId73"/>
    <p:sldId id="390" r:id="rId74"/>
    <p:sldId id="400" r:id="rId75"/>
    <p:sldId id="401" r:id="rId76"/>
    <p:sldId id="398" r:id="rId77"/>
    <p:sldId id="358" r:id="rId78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5675002-F07F-4D59-B1AA-30C48D290D4C}">
          <p14:sldIdLst>
            <p14:sldId id="433"/>
            <p14:sldId id="287"/>
            <p14:sldId id="256"/>
            <p14:sldId id="437"/>
            <p14:sldId id="359"/>
            <p14:sldId id="395"/>
            <p14:sldId id="348"/>
            <p14:sldId id="394"/>
            <p14:sldId id="347"/>
            <p14:sldId id="396"/>
            <p14:sldId id="356"/>
            <p14:sldId id="397"/>
            <p14:sldId id="344"/>
            <p14:sldId id="345"/>
            <p14:sldId id="434"/>
            <p14:sldId id="435"/>
            <p14:sldId id="444"/>
            <p14:sldId id="369"/>
            <p14:sldId id="443"/>
            <p14:sldId id="402"/>
            <p14:sldId id="403"/>
            <p14:sldId id="431"/>
            <p14:sldId id="404"/>
            <p14:sldId id="405"/>
            <p14:sldId id="290"/>
            <p14:sldId id="406"/>
            <p14:sldId id="407"/>
            <p14:sldId id="410"/>
            <p14:sldId id="411"/>
            <p14:sldId id="408"/>
            <p14:sldId id="409"/>
            <p14:sldId id="412"/>
            <p14:sldId id="414"/>
            <p14:sldId id="441"/>
            <p14:sldId id="420"/>
            <p14:sldId id="423"/>
            <p14:sldId id="418"/>
            <p14:sldId id="350"/>
            <p14:sldId id="360"/>
            <p14:sldId id="349"/>
            <p14:sldId id="351"/>
            <p14:sldId id="352"/>
            <p14:sldId id="353"/>
            <p14:sldId id="415"/>
            <p14:sldId id="416"/>
            <p14:sldId id="392"/>
            <p14:sldId id="424"/>
            <p14:sldId id="393"/>
            <p14:sldId id="425"/>
            <p14:sldId id="417"/>
          </p14:sldIdLst>
        </p14:section>
        <p14:section name="Раздел без заголовка" id="{9789AC01-B336-4543-AD19-08DD02BB6941}">
          <p14:sldIdLst>
            <p14:sldId id="428"/>
            <p14:sldId id="440"/>
            <p14:sldId id="432"/>
            <p14:sldId id="439"/>
            <p14:sldId id="374"/>
            <p14:sldId id="375"/>
            <p14:sldId id="378"/>
            <p14:sldId id="376"/>
            <p14:sldId id="377"/>
            <p14:sldId id="379"/>
            <p14:sldId id="380"/>
            <p14:sldId id="381"/>
            <p14:sldId id="429"/>
            <p14:sldId id="430"/>
            <p14:sldId id="382"/>
            <p14:sldId id="384"/>
            <p14:sldId id="442"/>
            <p14:sldId id="383"/>
            <p14:sldId id="386"/>
            <p14:sldId id="387"/>
            <p14:sldId id="388"/>
            <p14:sldId id="389"/>
            <p14:sldId id="390"/>
            <p14:sldId id="400"/>
            <p14:sldId id="401"/>
            <p14:sldId id="398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CCECFF"/>
    <a:srgbClr val="CCFFFF"/>
    <a:srgbClr val="333399"/>
    <a:srgbClr val="FF3300"/>
    <a:srgbClr val="008080"/>
    <a:srgbClr val="006699"/>
    <a:srgbClr val="996633"/>
    <a:srgbClr val="6633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434" autoAdjust="0"/>
  </p:normalViewPr>
  <p:slideViewPr>
    <p:cSldViewPr>
      <p:cViewPr varScale="1">
        <p:scale>
          <a:sx n="110" d="100"/>
          <a:sy n="110" d="100"/>
        </p:scale>
        <p:origin x="166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5667447306791592E-2"/>
          <c:y val="1.9313304721030065E-2"/>
          <c:w val="0.85427370844766581"/>
          <c:h val="0.79399141630901582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домов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 w="11248">
              <a:solidFill>
                <a:schemeClr val="tx1">
                  <a:lumMod val="25000"/>
                </a:schemeClr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66FFFF"/>
              </a:solidFill>
              <a:ln w="11248">
                <a:solidFill>
                  <a:schemeClr val="tx1">
                    <a:lumMod val="25000"/>
                  </a:schemeClr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FF6699"/>
              </a:solidFill>
              <a:ln w="11248">
                <a:solidFill>
                  <a:schemeClr val="tx1">
                    <a:lumMod val="25000"/>
                  </a:schemeClr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6666FF"/>
              </a:solidFill>
              <a:ln w="11248">
                <a:solidFill>
                  <a:schemeClr val="tx1">
                    <a:lumMod val="25000"/>
                  </a:schemeClr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1.532850353595133E-2"/>
                  <c:y val="-2.10590933976104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987591439282721E-3"/>
                  <c:y val="-0.24970415090746681"/>
                </c:manualLayout>
              </c:layout>
              <c:tx>
                <c:rich>
                  <a:bodyPr/>
                  <a:lstStyle/>
                  <a:p>
                    <a:pPr>
                      <a:defRPr sz="1998"/>
                    </a:pPr>
                    <a:r>
                      <a:rPr lang="en-US" dirty="0" smtClean="0"/>
                      <a:t>65</a:t>
                    </a:r>
                    <a:endParaRPr lang="en-US" dirty="0"/>
                  </a:p>
                </c:rich>
              </c:tx>
              <c:spPr>
                <a:noFill/>
                <a:ln w="22410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8122792314946563E-3"/>
                  <c:y val="-1.81488353330134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924872083031222E-2"/>
                  <c:y val="-0.113559697874371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2496">
                <a:noFill/>
              </a:ln>
            </c:spPr>
            <c:txPr>
              <a:bodyPr/>
              <a:lstStyle/>
              <a:p>
                <a:pPr>
                  <a:defRPr sz="1998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Дома со сроком эксплуатации до 25 лет </c:v>
                </c:pt>
                <c:pt idx="1">
                  <c:v>Дома со сроком эксплуатации от 26 до 50 лет</c:v>
                </c:pt>
                <c:pt idx="2">
                  <c:v>Дома со сроком эксплуатации от 51 до 75 лет</c:v>
                </c:pt>
                <c:pt idx="3">
                  <c:v>Дома со сроком эксплуатации от 75 лет и более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</c:v>
                </c:pt>
                <c:pt idx="1">
                  <c:v>80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1708168"/>
        <c:axId val="201708952"/>
        <c:axId val="0"/>
      </c:bar3DChart>
      <c:catAx>
        <c:axId val="201708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81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99"/>
            </a:pPr>
            <a:endParaRPr lang="ru-RU"/>
          </a:p>
        </c:txPr>
        <c:crossAx val="201708952"/>
        <c:crosses val="autoZero"/>
        <c:auto val="1"/>
        <c:lblAlgn val="ctr"/>
        <c:lblOffset val="100"/>
        <c:noMultiLvlLbl val="0"/>
      </c:catAx>
      <c:valAx>
        <c:axId val="201708952"/>
        <c:scaling>
          <c:orientation val="minMax"/>
          <c:max val="20"/>
          <c:min val="0"/>
        </c:scaling>
        <c:delete val="1"/>
        <c:axPos val="l"/>
        <c:majorGridlines>
          <c:spPr>
            <a:ln w="6343">
              <a:solidFill>
                <a:schemeClr val="tx1">
                  <a:lumMod val="50000"/>
                </a:schemeClr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01708168"/>
        <c:crosses val="autoZero"/>
        <c:crossBetween val="between"/>
        <c:majorUnit val="5"/>
        <c:minorUnit val="5"/>
      </c:valAx>
      <c:spPr>
        <a:noFill/>
        <a:ln w="25372">
          <a:noFill/>
        </a:ln>
      </c:spPr>
    </c:plotArea>
    <c:plotVisOnly val="1"/>
    <c:dispBlanksAs val="gap"/>
    <c:showDLblsOverMax val="0"/>
  </c:chart>
  <c:spPr>
    <a:gradFill>
      <a:gsLst>
        <a:gs pos="0">
          <a:srgbClr val="CCECFF"/>
        </a:gs>
        <a:gs pos="74000">
          <a:srgbClr val="CCECFF"/>
        </a:gs>
        <a:gs pos="83000">
          <a:srgbClr val="CCECFF"/>
        </a:gs>
        <a:gs pos="60680">
          <a:srgbClr val="CCECFF"/>
        </a:gs>
        <a:gs pos="100000">
          <a:schemeClr val="tx2"/>
        </a:gs>
      </a:gsLst>
      <a:lin ang="5400000" scaled="1"/>
    </a:gradFill>
    <a:ln w="19029">
      <a:solidFill>
        <a:srgbClr val="003399"/>
      </a:solidFill>
    </a:ln>
  </c:spPr>
  <c:txPr>
    <a:bodyPr/>
    <a:lstStyle/>
    <a:p>
      <a:pPr>
        <a:defRPr sz="1595" b="1" i="0" u="none" strike="noStrike" baseline="0">
          <a:solidFill>
            <a:srgbClr val="003399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0.40008</cdr:x>
      <cdr:y>0.44234</cdr:y>
    </cdr:from>
    <cdr:to>
      <cdr:x>0.51214</cdr:x>
      <cdr:y>0.64783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64545" y="19683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70715A89-86DF-42F9-BBC2-F1AD53794B84}" type="datetimeFigureOut">
              <a:rPr lang="ru-RU"/>
              <a:pPr>
                <a:defRPr/>
              </a:pPr>
              <a:t>12.07.2016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1E254C2-7B96-4AAE-81BD-81D1BBFF0A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2535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5741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507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5925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47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561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49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4966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50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523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8422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2594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7740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912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9499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508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5947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3348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0376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0755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6043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54C2-7B96-4AAE-81BD-81D1BBFF0A3C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7554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13 w 2780"/>
                <a:gd name="T1" fmla="*/ 18 h 953"/>
                <a:gd name="T2" fmla="*/ 2723 w 2780"/>
                <a:gd name="T3" fmla="*/ 24 h 953"/>
                <a:gd name="T4" fmla="*/ 2656 w 2780"/>
                <a:gd name="T5" fmla="*/ 102 h 953"/>
                <a:gd name="T6" fmla="*/ 2551 w 2780"/>
                <a:gd name="T7" fmla="*/ 156 h 953"/>
                <a:gd name="T8" fmla="*/ 2545 w 2780"/>
                <a:gd name="T9" fmla="*/ 222 h 953"/>
                <a:gd name="T10" fmla="*/ 2527 w 2780"/>
                <a:gd name="T11" fmla="*/ 246 h 953"/>
                <a:gd name="T12" fmla="*/ 2509 w 2780"/>
                <a:gd name="T13" fmla="*/ 252 h 953"/>
                <a:gd name="T14" fmla="*/ 2437 w 2780"/>
                <a:gd name="T15" fmla="*/ 210 h 953"/>
                <a:gd name="T16" fmla="*/ 2295 w 2780"/>
                <a:gd name="T17" fmla="*/ 192 h 953"/>
                <a:gd name="T18" fmla="*/ 2271 w 2780"/>
                <a:gd name="T19" fmla="*/ 186 h 953"/>
                <a:gd name="T20" fmla="*/ 2253 w 2780"/>
                <a:gd name="T21" fmla="*/ 192 h 953"/>
                <a:gd name="T22" fmla="*/ 2181 w 2780"/>
                <a:gd name="T23" fmla="*/ 228 h 953"/>
                <a:gd name="T24" fmla="*/ 2145 w 2780"/>
                <a:gd name="T25" fmla="*/ 240 h 953"/>
                <a:gd name="T26" fmla="*/ 2121 w 2780"/>
                <a:gd name="T27" fmla="*/ 246 h 953"/>
                <a:gd name="T28" fmla="*/ 2109 w 2780"/>
                <a:gd name="T29" fmla="*/ 258 h 953"/>
                <a:gd name="T30" fmla="*/ 2109 w 2780"/>
                <a:gd name="T31" fmla="*/ 276 h 953"/>
                <a:gd name="T32" fmla="*/ 2086 w 2780"/>
                <a:gd name="T33" fmla="*/ 300 h 953"/>
                <a:gd name="T34" fmla="*/ 2068 w 2780"/>
                <a:gd name="T35" fmla="*/ 312 h 953"/>
                <a:gd name="T36" fmla="*/ 2056 w 2780"/>
                <a:gd name="T37" fmla="*/ 324 h 953"/>
                <a:gd name="T38" fmla="*/ 2044 w 2780"/>
                <a:gd name="T39" fmla="*/ 336 h 953"/>
                <a:gd name="T40" fmla="*/ 2009 w 2780"/>
                <a:gd name="T41" fmla="*/ 342 h 953"/>
                <a:gd name="T42" fmla="*/ 1943 w 2780"/>
                <a:gd name="T43" fmla="*/ 336 h 953"/>
                <a:gd name="T44" fmla="*/ 1907 w 2780"/>
                <a:gd name="T45" fmla="*/ 330 h 953"/>
                <a:gd name="T46" fmla="*/ 1895 w 2780"/>
                <a:gd name="T47" fmla="*/ 342 h 953"/>
                <a:gd name="T48" fmla="*/ 1883 w 2780"/>
                <a:gd name="T49" fmla="*/ 354 h 953"/>
                <a:gd name="T50" fmla="*/ 1853 w 2780"/>
                <a:gd name="T51" fmla="*/ 360 h 953"/>
                <a:gd name="T52" fmla="*/ 1794 w 2780"/>
                <a:gd name="T53" fmla="*/ 342 h 953"/>
                <a:gd name="T54" fmla="*/ 1770 w 2780"/>
                <a:gd name="T55" fmla="*/ 342 h 953"/>
                <a:gd name="T56" fmla="*/ 1746 w 2780"/>
                <a:gd name="T57" fmla="*/ 354 h 953"/>
                <a:gd name="T58" fmla="*/ 1681 w 2780"/>
                <a:gd name="T59" fmla="*/ 425 h 953"/>
                <a:gd name="T60" fmla="*/ 1639 w 2780"/>
                <a:gd name="T61" fmla="*/ 569 h 953"/>
                <a:gd name="T62" fmla="*/ 1639 w 2780"/>
                <a:gd name="T63" fmla="*/ 593 h 953"/>
                <a:gd name="T64" fmla="*/ 1645 w 2780"/>
                <a:gd name="T65" fmla="*/ 641 h 953"/>
                <a:gd name="T66" fmla="*/ 1663 w 2780"/>
                <a:gd name="T67" fmla="*/ 659 h 953"/>
                <a:gd name="T68" fmla="*/ 1657 w 2780"/>
                <a:gd name="T69" fmla="*/ 671 h 953"/>
                <a:gd name="T70" fmla="*/ 1645 w 2780"/>
                <a:gd name="T71" fmla="*/ 683 h 953"/>
                <a:gd name="T72" fmla="*/ 1567 w 2780"/>
                <a:gd name="T73" fmla="*/ 689 h 953"/>
                <a:gd name="T74" fmla="*/ 1490 w 2780"/>
                <a:gd name="T75" fmla="*/ 629 h 953"/>
                <a:gd name="T76" fmla="*/ 1353 w 2780"/>
                <a:gd name="T77" fmla="*/ 587 h 953"/>
                <a:gd name="T78" fmla="*/ 1204 w 2780"/>
                <a:gd name="T79" fmla="*/ 671 h 953"/>
                <a:gd name="T80" fmla="*/ 1031 w 2780"/>
                <a:gd name="T81" fmla="*/ 731 h 953"/>
                <a:gd name="T82" fmla="*/ 828 w 2780"/>
                <a:gd name="T83" fmla="*/ 743 h 953"/>
                <a:gd name="T84" fmla="*/ 638 w 2780"/>
                <a:gd name="T85" fmla="*/ 701 h 953"/>
                <a:gd name="T86" fmla="*/ 578 w 2780"/>
                <a:gd name="T87" fmla="*/ 695 h 953"/>
                <a:gd name="T88" fmla="*/ 566 w 2780"/>
                <a:gd name="T89" fmla="*/ 701 h 953"/>
                <a:gd name="T90" fmla="*/ 530 w 2780"/>
                <a:gd name="T91" fmla="*/ 731 h 953"/>
                <a:gd name="T92" fmla="*/ 441 w 2780"/>
                <a:gd name="T93" fmla="*/ 809 h 953"/>
                <a:gd name="T94" fmla="*/ 411 w 2780"/>
                <a:gd name="T95" fmla="*/ 821 h 953"/>
                <a:gd name="T96" fmla="*/ 387 w 2780"/>
                <a:gd name="T97" fmla="*/ 821 h 953"/>
                <a:gd name="T98" fmla="*/ 340 w 2780"/>
                <a:gd name="T99" fmla="*/ 827 h 953"/>
                <a:gd name="T100" fmla="*/ 214 w 2780"/>
                <a:gd name="T101" fmla="*/ 851 h 953"/>
                <a:gd name="T102" fmla="*/ 178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25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</p:grpSp>
      <p:sp>
        <p:nvSpPr>
          <p:cNvPr id="18229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8229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EABD9-283E-4E9B-A62F-E967F04DD5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696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F13D9-395E-4544-B385-56A8446871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341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D0012-429E-4619-89A0-D0178FA002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055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71882-730A-4690-9C44-F6F7B45308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568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8B2C4-0318-4169-86CC-3C94ED5521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9413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3171C-568B-4B20-BCF9-B9166A77C5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516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A8BD1-C15C-4897-A9B1-4062B74FA2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524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6D44B-5BB3-4639-A7E6-CDDB9FD8FD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798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61E82-3A7C-42D8-BBBB-CAFEAD1DA2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0811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78FE4-D3F7-4C5A-98C7-06AC832109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478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27397-D5EC-4906-A995-D803C51E83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533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19E55-2421-4AF8-A6C0-593ABE8F63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6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C09CC-C33D-4817-8F52-50B5F73005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788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853B5-5A2C-436B-AC44-85A41CDDA1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481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C2F15-39F7-40C1-9F77-9EE430A43C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02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13 w 2780"/>
                <a:gd name="T1" fmla="*/ 18 h 953"/>
                <a:gd name="T2" fmla="*/ 2723 w 2780"/>
                <a:gd name="T3" fmla="*/ 24 h 953"/>
                <a:gd name="T4" fmla="*/ 2656 w 2780"/>
                <a:gd name="T5" fmla="*/ 102 h 953"/>
                <a:gd name="T6" fmla="*/ 2551 w 2780"/>
                <a:gd name="T7" fmla="*/ 156 h 953"/>
                <a:gd name="T8" fmla="*/ 2545 w 2780"/>
                <a:gd name="T9" fmla="*/ 222 h 953"/>
                <a:gd name="T10" fmla="*/ 2527 w 2780"/>
                <a:gd name="T11" fmla="*/ 246 h 953"/>
                <a:gd name="T12" fmla="*/ 2509 w 2780"/>
                <a:gd name="T13" fmla="*/ 252 h 953"/>
                <a:gd name="T14" fmla="*/ 2437 w 2780"/>
                <a:gd name="T15" fmla="*/ 210 h 953"/>
                <a:gd name="T16" fmla="*/ 2295 w 2780"/>
                <a:gd name="T17" fmla="*/ 192 h 953"/>
                <a:gd name="T18" fmla="*/ 2271 w 2780"/>
                <a:gd name="T19" fmla="*/ 186 h 953"/>
                <a:gd name="T20" fmla="*/ 2253 w 2780"/>
                <a:gd name="T21" fmla="*/ 192 h 953"/>
                <a:gd name="T22" fmla="*/ 2181 w 2780"/>
                <a:gd name="T23" fmla="*/ 228 h 953"/>
                <a:gd name="T24" fmla="*/ 2145 w 2780"/>
                <a:gd name="T25" fmla="*/ 240 h 953"/>
                <a:gd name="T26" fmla="*/ 2121 w 2780"/>
                <a:gd name="T27" fmla="*/ 246 h 953"/>
                <a:gd name="T28" fmla="*/ 2109 w 2780"/>
                <a:gd name="T29" fmla="*/ 258 h 953"/>
                <a:gd name="T30" fmla="*/ 2109 w 2780"/>
                <a:gd name="T31" fmla="*/ 276 h 953"/>
                <a:gd name="T32" fmla="*/ 2086 w 2780"/>
                <a:gd name="T33" fmla="*/ 300 h 953"/>
                <a:gd name="T34" fmla="*/ 2068 w 2780"/>
                <a:gd name="T35" fmla="*/ 312 h 953"/>
                <a:gd name="T36" fmla="*/ 2056 w 2780"/>
                <a:gd name="T37" fmla="*/ 324 h 953"/>
                <a:gd name="T38" fmla="*/ 2044 w 2780"/>
                <a:gd name="T39" fmla="*/ 336 h 953"/>
                <a:gd name="T40" fmla="*/ 2009 w 2780"/>
                <a:gd name="T41" fmla="*/ 342 h 953"/>
                <a:gd name="T42" fmla="*/ 1943 w 2780"/>
                <a:gd name="T43" fmla="*/ 336 h 953"/>
                <a:gd name="T44" fmla="*/ 1907 w 2780"/>
                <a:gd name="T45" fmla="*/ 330 h 953"/>
                <a:gd name="T46" fmla="*/ 1895 w 2780"/>
                <a:gd name="T47" fmla="*/ 342 h 953"/>
                <a:gd name="T48" fmla="*/ 1883 w 2780"/>
                <a:gd name="T49" fmla="*/ 354 h 953"/>
                <a:gd name="T50" fmla="*/ 1853 w 2780"/>
                <a:gd name="T51" fmla="*/ 360 h 953"/>
                <a:gd name="T52" fmla="*/ 1794 w 2780"/>
                <a:gd name="T53" fmla="*/ 342 h 953"/>
                <a:gd name="T54" fmla="*/ 1770 w 2780"/>
                <a:gd name="T55" fmla="*/ 342 h 953"/>
                <a:gd name="T56" fmla="*/ 1746 w 2780"/>
                <a:gd name="T57" fmla="*/ 354 h 953"/>
                <a:gd name="T58" fmla="*/ 1681 w 2780"/>
                <a:gd name="T59" fmla="*/ 425 h 953"/>
                <a:gd name="T60" fmla="*/ 1639 w 2780"/>
                <a:gd name="T61" fmla="*/ 569 h 953"/>
                <a:gd name="T62" fmla="*/ 1639 w 2780"/>
                <a:gd name="T63" fmla="*/ 593 h 953"/>
                <a:gd name="T64" fmla="*/ 1645 w 2780"/>
                <a:gd name="T65" fmla="*/ 641 h 953"/>
                <a:gd name="T66" fmla="*/ 1663 w 2780"/>
                <a:gd name="T67" fmla="*/ 659 h 953"/>
                <a:gd name="T68" fmla="*/ 1657 w 2780"/>
                <a:gd name="T69" fmla="*/ 671 h 953"/>
                <a:gd name="T70" fmla="*/ 1645 w 2780"/>
                <a:gd name="T71" fmla="*/ 683 h 953"/>
                <a:gd name="T72" fmla="*/ 1567 w 2780"/>
                <a:gd name="T73" fmla="*/ 689 h 953"/>
                <a:gd name="T74" fmla="*/ 1490 w 2780"/>
                <a:gd name="T75" fmla="*/ 629 h 953"/>
                <a:gd name="T76" fmla="*/ 1353 w 2780"/>
                <a:gd name="T77" fmla="*/ 587 h 953"/>
                <a:gd name="T78" fmla="*/ 1204 w 2780"/>
                <a:gd name="T79" fmla="*/ 671 h 953"/>
                <a:gd name="T80" fmla="*/ 1031 w 2780"/>
                <a:gd name="T81" fmla="*/ 731 h 953"/>
                <a:gd name="T82" fmla="*/ 828 w 2780"/>
                <a:gd name="T83" fmla="*/ 743 h 953"/>
                <a:gd name="T84" fmla="*/ 638 w 2780"/>
                <a:gd name="T85" fmla="*/ 701 h 953"/>
                <a:gd name="T86" fmla="*/ 578 w 2780"/>
                <a:gd name="T87" fmla="*/ 695 h 953"/>
                <a:gd name="T88" fmla="*/ 566 w 2780"/>
                <a:gd name="T89" fmla="*/ 701 h 953"/>
                <a:gd name="T90" fmla="*/ 530 w 2780"/>
                <a:gd name="T91" fmla="*/ 731 h 953"/>
                <a:gd name="T92" fmla="*/ 441 w 2780"/>
                <a:gd name="T93" fmla="*/ 809 h 953"/>
                <a:gd name="T94" fmla="*/ 411 w 2780"/>
                <a:gd name="T95" fmla="*/ 821 h 953"/>
                <a:gd name="T96" fmla="*/ 387 w 2780"/>
                <a:gd name="T97" fmla="*/ 821 h 953"/>
                <a:gd name="T98" fmla="*/ 340 w 2780"/>
                <a:gd name="T99" fmla="*/ 827 h 953"/>
                <a:gd name="T100" fmla="*/ 214 w 2780"/>
                <a:gd name="T101" fmla="*/ 851 h 953"/>
                <a:gd name="T102" fmla="*/ 178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25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52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53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54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55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56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57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58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59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60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61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62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63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64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  <p:sp>
          <p:nvSpPr>
            <p:cNvPr id="181265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cs typeface="Arial" charset="0"/>
              </a:endParaRPr>
            </a:p>
          </p:txBody>
        </p:sp>
      </p:grpSp>
      <p:sp>
        <p:nvSpPr>
          <p:cNvPr id="18126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126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126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126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C4DC681-E6B1-4AC3-AD83-732223CB17C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812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  <p:sldLayoutId id="2147484281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264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3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179388" y="765175"/>
            <a:ext cx="8785225" cy="59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endParaRPr lang="ru-RU" altLang="ru-RU" sz="2400" b="1" dirty="0" smtClean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3200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Работа с дебиторской задолженностью 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настоящее время в МП «МУК Красноярская» усилена работа, направленная на взыскание дебиторской задолженности с физических лиц за жилищно-коммунальные услуги. Так, по состоянию на 30.05.2016 в производстве судов города Красноярска находятся дела на общую сумму 2 993 493,44 рублей. На исполнение в Службу судебных приставов переданы исполнительные листы на сумму 3 123 792,37 рублей. В целях предотвращения образования задолженности, ведется досудебная работа с должниками (направляются уведомления о необходимости погашения задолженности, предлагается заключить соглашение о погашении задолженности).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Складывается положительная судебная практика по взысканию задолженности с управляющих компаний, а именно денежных средств, накопленных собственниками многоквартирных домов до заключения договоров управления с МП «МУК Красноярская». Получены решения в отношении следующих домов: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65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179388" y="765175"/>
            <a:ext cx="8785225" cy="519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2-я Хабаровская,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12А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на сумму 1 186 786,50 рублей;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Высотная,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4А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2 340 190,43 рублей;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Партизана Железняка, 12 – 377493,34 рублей;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Быковского, 5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- 2467376,72 рублей; 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endParaRPr lang="ru-RU" altLang="ru-RU" b="1" dirty="0" smtClean="0">
              <a:solidFill>
                <a:srgbClr val="00339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производстве Арбитражного суда Красноярского края находятся дела в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отношении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следующих многоквартирных домов: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Тихий, д. 20 – 769 820,18 рублей;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Тихий, д. 22 – 2 470 704,48 рублей;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Свердловская, д. 13 – 4 953 008,51 рублей; 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</a:t>
            </a:r>
            <a:r>
              <a:rPr lang="ru-RU" altLang="ru-RU" b="1" dirty="0" err="1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Перенсона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д. 5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А-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4 028 423,51 рублей;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 Копылова, д. 42 -  5 839 650,70 рублей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altLang="ru-RU" b="1" dirty="0">
              <a:solidFill>
                <a:srgbClr val="00339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179388" y="765175"/>
            <a:ext cx="8785225" cy="493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Ввиду банкротства группы компаний Жилфонд,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наше предприятие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ведет работу по включению задолженности по многоквартирным домам в реестры требований кредиторов. В настоящее время поданы и находятся на рассмотрении в Арбитражном суде Красноярского края заявления на общую сумму 16 526 722,84 рублей.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Ведется работа по взысканию задолженности с юридических лиц. Получены решения в отношении ИП </a:t>
            </a:r>
            <a:r>
              <a:rPr lang="ru-RU" altLang="ru-RU" b="1" dirty="0" err="1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Подкорытова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(88 759,74), ООО «Орион» ( 246 036,63), ООО «Объем» ( 224330,46), ООО «Будьте здоровы» (325 410,00), ИП </a:t>
            </a:r>
            <a:r>
              <a:rPr lang="ru-RU" altLang="ru-RU" b="1" dirty="0" err="1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Ловцевич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(318 719,50) на общую сумму 1 227 256,33 рублей.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производстве судов находятся дела на общую сумму 8 418 993,79 рублей в отношении ООО «Доминион», ООО УК «</a:t>
            </a:r>
            <a:r>
              <a:rPr lang="ru-RU" altLang="ru-RU" b="1" dirty="0" err="1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Жилкомцентр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», ООО «</a:t>
            </a:r>
            <a:r>
              <a:rPr lang="ru-RU" altLang="ru-RU" b="1" dirty="0" err="1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Красноярскдоремстрой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», ООО «</a:t>
            </a:r>
            <a:r>
              <a:rPr lang="ru-RU" altLang="ru-RU" b="1" dirty="0" err="1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ЛориЛу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», МП «САТП», ОАО «</a:t>
            </a:r>
            <a:r>
              <a:rPr lang="ru-RU" altLang="ru-RU" b="1" dirty="0" err="1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Сельэлектрострой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».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endParaRPr lang="ru-RU" altLang="ru-RU" dirty="0" smtClean="0">
              <a:solidFill>
                <a:srgbClr val="333399"/>
              </a:solidFill>
              <a:latin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4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522163"/>
            <a:ext cx="8426326" cy="1898725"/>
          </a:xfrm>
        </p:spPr>
        <p:txBody>
          <a:bodyPr/>
          <a:lstStyle/>
          <a:p>
            <a:pPr algn="l" eaLnBrk="1" hangingPunct="1"/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>            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>               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>                     </a:t>
            </a:r>
            <a: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обращениям жителей МКД</a:t>
            </a:r>
            <a:b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003399"/>
                </a:solidFill>
                <a:effectLst/>
              </a:rPr>
              <a:t>       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1-е полугодие 2016 года в управляющую компанию поступило 270 письменных обращений, в том числе:</a:t>
            </a:r>
            <a:b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u="sng" dirty="0" smtClean="0">
                <a:solidFill>
                  <a:srgbClr val="FF0000"/>
                </a:solidFill>
                <a:effectLst/>
              </a:rPr>
              <a:t/>
            </a:r>
            <a:br>
              <a:rPr lang="ru-RU" altLang="ru-RU" sz="1800" b="1" i="1" u="sng" dirty="0" smtClean="0">
                <a:solidFill>
                  <a:srgbClr val="FF0000"/>
                </a:solidFill>
                <a:effectLst/>
              </a:rPr>
            </a:br>
            <a:r>
              <a:rPr lang="ru-RU" altLang="ru-RU" sz="1800" b="1" i="1" u="sng" dirty="0" smtClean="0">
                <a:solidFill>
                  <a:srgbClr val="FF0000"/>
                </a:solidFill>
                <a:effectLst/>
              </a:rPr>
              <a:t/>
            </a:r>
            <a:br>
              <a:rPr lang="ru-RU" altLang="ru-RU" sz="1800" b="1" i="1" u="sng" dirty="0" smtClean="0">
                <a:solidFill>
                  <a:srgbClr val="FF0000"/>
                </a:solidFill>
                <a:effectLst/>
              </a:rPr>
            </a:br>
            <a:r>
              <a:rPr lang="ru-RU" altLang="ru-RU" sz="1800" b="1" i="1" u="sng" dirty="0" smtClean="0">
                <a:solidFill>
                  <a:srgbClr val="FF0000"/>
                </a:solidFill>
                <a:effectLst/>
              </a:rPr>
              <a:t/>
            </a:r>
            <a:br>
              <a:rPr lang="ru-RU" altLang="ru-RU" sz="1800" b="1" i="1" u="sng" dirty="0" smtClean="0">
                <a:solidFill>
                  <a:srgbClr val="FF0000"/>
                </a:solidFill>
                <a:effectLst/>
              </a:rPr>
            </a:br>
            <a:r>
              <a:rPr lang="ru-RU" altLang="ru-RU" sz="1800" b="1" i="1" u="sng" dirty="0" smtClean="0">
                <a:solidFill>
                  <a:srgbClr val="FF0000"/>
                </a:solidFill>
                <a:effectLst/>
              </a:rPr>
              <a:t/>
            </a:r>
            <a:br>
              <a:rPr lang="ru-RU" altLang="ru-RU" sz="1800" b="1" i="1" u="sng" dirty="0" smtClean="0">
                <a:solidFill>
                  <a:srgbClr val="FF0000"/>
                </a:solidFill>
                <a:effectLst/>
              </a:rPr>
            </a:br>
            <a:r>
              <a:rPr lang="ru-RU" altLang="ru-RU" sz="1800" b="1" i="1" u="sng" dirty="0" smtClean="0">
                <a:solidFill>
                  <a:srgbClr val="FF0000"/>
                </a:solidFill>
                <a:effectLst/>
              </a:rPr>
              <a:t/>
            </a:r>
            <a:br>
              <a:rPr lang="ru-RU" altLang="ru-RU" sz="1800" b="1" i="1" u="sng" dirty="0" smtClean="0">
                <a:solidFill>
                  <a:srgbClr val="FF0000"/>
                </a:solidFill>
                <a:effectLst/>
              </a:rPr>
            </a:br>
            <a:r>
              <a:rPr lang="ru-RU" altLang="ru-RU" sz="1800" b="1" i="1" u="sng" dirty="0" smtClean="0">
                <a:solidFill>
                  <a:srgbClr val="FF0000"/>
                </a:solidFill>
                <a:effectLst/>
              </a:rPr>
              <a:t/>
            </a:r>
            <a:br>
              <a:rPr lang="ru-RU" altLang="ru-RU" sz="1800" b="1" i="1" u="sng" dirty="0" smtClean="0">
                <a:solidFill>
                  <a:srgbClr val="FF0000"/>
                </a:solidFill>
                <a:effectLst/>
              </a:rPr>
            </a:br>
            <a:r>
              <a:rPr lang="ru-RU" altLang="ru-RU" sz="1800" i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i="1" dirty="0" smtClean="0">
                <a:solidFill>
                  <a:srgbClr val="003399"/>
                </a:solidFill>
                <a:effectLst/>
              </a:rPr>
            </a:br>
            <a:endParaRPr lang="ru-RU" altLang="ru-RU" sz="1800" i="1" dirty="0" smtClean="0">
              <a:solidFill>
                <a:srgbClr val="003399"/>
              </a:solidFill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13</a:t>
            </a:fld>
            <a:endParaRPr lang="ru-RU" alt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45629" y="3140968"/>
            <a:ext cx="2086812" cy="1815882"/>
          </a:xfrm>
          <a:prstGeom prst="rect">
            <a:avLst/>
          </a:prstGeom>
          <a:solidFill>
            <a:srgbClr val="CCECFF"/>
          </a:solidFill>
          <a:ln w="12700">
            <a:solidFill>
              <a:srgbClr val="003399"/>
            </a:solidFill>
          </a:ln>
          <a:effectLst>
            <a:outerShdw blurRad="50800" dist="50800" dir="5400000" algn="ctr" rotWithShape="0">
              <a:srgbClr val="CCECFF"/>
            </a:outerShdw>
          </a:effectLst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12.07.2016 </a:t>
            </a:r>
            <a:r>
              <a:rPr lang="ru-RU" alt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 ни одно обращение не осталось без внимания. </a:t>
            </a:r>
            <a:endParaRPr lang="ru-RU" altLang="ru-RU" sz="14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Замечания </a:t>
            </a:r>
            <a:r>
              <a:rPr lang="ru-RU" alt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устранены, либо находятся в работе </a:t>
            </a:r>
            <a:r>
              <a:rPr lang="ru-RU" altLang="ru-RU" sz="1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специалистов компании</a:t>
            </a:r>
            <a:r>
              <a:rPr lang="ru-RU" alt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303374"/>
              </p:ext>
            </p:extLst>
          </p:nvPr>
        </p:nvGraphicFramePr>
        <p:xfrm>
          <a:off x="395537" y="1544904"/>
          <a:ext cx="5904656" cy="4980441"/>
        </p:xfrm>
        <a:graphic>
          <a:graphicData uri="http://schemas.openxmlformats.org/drawingml/2006/table">
            <a:tbl>
              <a:tblPr/>
              <a:tblGrid>
                <a:gridCol w="5278949"/>
                <a:gridCol w="625707"/>
              </a:tblGrid>
              <a:tr h="595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Адрес МКД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Кол-во обращениий граждан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8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Карла Маркса, 175; Карла Маркса, 127;Юшкова, 48; Крупской,40; Аэровокзальная,4; Красноярский рабочий, 67; Ленина, 143; Горького,33; Баумана,4; Ломоносова,110; Кутузова, 99; Тотмина,6; Менжинского, 8; Крупской, 12; Крупской, 14; Крупской, 44; Юшкова, 44А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8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Толстого, 67А; Аэровокзальная, 2Ж; Аэровокзальная , 8И; Свободный, 50; Мира, 3; Ломоносова, 110; 1ая Хабаровская, 9; Кутузова, 91Б; Ленина, 133; Юшкова, 28В; Партизана Железняка, 12; Шевченко, 88; 8Марта, 18;Кутузова, 101; Декабристов, 36; Можайского, 17; Крупской, 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Армейская, 21; Аэровокзальная, 2Е;  Свободный, 52; Мира ,140; Конституции, 23; Быковского, 5Д; Братьев Абалаковых, 2;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8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Свободный, 62; Карбышева, 12; Кутузова, 54; Железнодорожников, 12; Крупской, 26; 9 Мая, 83/2; Тихий, 20; Робеспьера, 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Тотмина, 1А; Тотмина, 13; Крупской, 38; Высотная, 4А; Курчатова,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Горького, 31; Красной Армии, 15; Менжинского,6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Можайского, 16; Красной Армии, 14; Копылова, 42; Перенсона, 5А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 Первых пионеров, 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2ая Хабаровская, 12А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 9 Мая, 83/1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Можайского, 23; Свердловская, 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 Ломоносова, 94/2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Крупской, 28А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774700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СВОД ПО КОЛИЧЕСТВУ ОБРАЩЕНИЙ ГРАЖДАН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 с 01.01.2016г.  по 30.06.2016г.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14</a:t>
            </a:fld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478512"/>
              </p:ext>
            </p:extLst>
          </p:nvPr>
        </p:nvGraphicFramePr>
        <p:xfrm>
          <a:off x="1187624" y="1290490"/>
          <a:ext cx="2880320" cy="5341805"/>
        </p:xfrm>
        <a:graphic>
          <a:graphicData uri="http://schemas.openxmlformats.org/drawingml/2006/table">
            <a:tbl>
              <a:tblPr/>
              <a:tblGrid>
                <a:gridCol w="473287"/>
                <a:gridCol w="1497458"/>
                <a:gridCol w="909575"/>
              </a:tblGrid>
              <a:tr h="2503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4168" marR="4168" marT="41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Адрес</a:t>
                      </a:r>
                    </a:p>
                  </a:txBody>
                  <a:tcPr marL="4168" marR="4168" marT="41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обращений</a:t>
                      </a:r>
                    </a:p>
                  </a:txBody>
                  <a:tcPr marL="4168" marR="4168" marT="41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Крупской, 28а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Толстого, 67а 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Аэровокзальная, 2ж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Свободный, 50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Свердловская, 13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Северный проезд, 16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Можайского,16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Свободный,62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Мира,3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Ломоносова,94/2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Парашютная, 6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Армейская,21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Ломоносова, 110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Карбышева, 12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Тотмина, 1а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Ползунова,12,18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Красной Армии, 14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Аэровокзальная, 2е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Крупской, 38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Первых пионеров,15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Тотмина, 13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Кутузова,54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9 мая, 83/1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Свободный, 52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Железнодорожников, 12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1-я Хабаровская, 9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Кутузова, 91б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Крупской, 26</a:t>
                      </a:r>
                    </a:p>
                  </a:txBody>
                  <a:tcPr marL="4168" marR="4168" marT="41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Мира, 140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Конституции, 23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Горького, 31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Высотная, 4а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Можайского, 23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Быковского, 5д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Копылова, 42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Карла Маркса, 21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Мичурина, 14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2-я Хабаровская, 12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Судостроительная, 177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72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Ленина, 133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168" marR="4168" marT="41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998838"/>
              </p:ext>
            </p:extLst>
          </p:nvPr>
        </p:nvGraphicFramePr>
        <p:xfrm>
          <a:off x="4355976" y="1290490"/>
          <a:ext cx="2808312" cy="5410350"/>
        </p:xfrm>
        <a:graphic>
          <a:graphicData uri="http://schemas.openxmlformats.org/drawingml/2006/table">
            <a:tbl>
              <a:tblPr/>
              <a:tblGrid>
                <a:gridCol w="334719"/>
                <a:gridCol w="1609497"/>
                <a:gridCol w="864096"/>
              </a:tblGrid>
              <a:tr h="2478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3995" marR="3995" marT="39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Адрес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обращений</a:t>
                      </a:r>
                    </a:p>
                  </a:txBody>
                  <a:tcPr marL="3995" marR="3995" marT="399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Карла Маркса, 175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Братьев Абалаковых, 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Аэровокзальная, 8и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Юшкова, 48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Курчатова,10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Юшкова, 28в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9 мая, 83/2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пер. Тихий, 20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Крупской, 40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Краснопресненская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Партизана Железняка, 12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Аэровокзальная,4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Карла Маркса, 127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Перенсона, 5а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Красной Армии, 15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Робеспьера, 30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Даурская, 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Ладо-Кецховели, 71б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Шевченко,88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Красноярский рабочий, 67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8 марта, 18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Озерная, 30/6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Кутузова, 101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Ленина, 143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Менжинского, 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Декабристов, 36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Можайского, 17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Горького,33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Крупской, 24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Баумана,4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Ломоносова, 110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Кутузова, 99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Тотмина,6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Шахтеров, 6, 6а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Менжинского, 8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Тимирязева, 45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Крупской, 12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Крупской, 14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79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Юшкова, 44а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Карла Маркса, 126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25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81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Крупской, 44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995" marR="3995" marT="39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15</a:t>
            </a:fld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1954"/>
              </p:ext>
            </p:extLst>
          </p:nvPr>
        </p:nvGraphicFramePr>
        <p:xfrm>
          <a:off x="1361913" y="0"/>
          <a:ext cx="6192689" cy="999428"/>
        </p:xfrm>
        <a:graphic>
          <a:graphicData uri="http://schemas.openxmlformats.org/drawingml/2006/table">
            <a:tbl>
              <a:tblPr/>
              <a:tblGrid>
                <a:gridCol w="215114"/>
                <a:gridCol w="1347131"/>
                <a:gridCol w="1897013"/>
                <a:gridCol w="1840763"/>
                <a:gridCol w="892668"/>
              </a:tblGrid>
              <a:tr h="44193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</a:t>
                      </a:r>
                      <a:endParaRPr lang="ru-RU" sz="1800" b="1" i="0" u="none" strike="noStrike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57" marR="8857" marT="8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054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проверке МКД службой строительного надзора </a:t>
                      </a:r>
                      <a:endParaRPr lang="ru-RU" sz="1800" b="1" i="0" u="none" strike="noStrike" dirty="0" smtClean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800" b="1" i="0" u="none" strike="noStrike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жилищного контроля Красноярского </a:t>
                      </a:r>
                      <a:r>
                        <a:rPr lang="ru-RU" sz="1800" b="1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края</a:t>
                      </a:r>
                      <a:endParaRPr lang="ru-RU" sz="1800" b="1" i="0" u="none" strike="noStrike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57" marR="8857" marT="885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87324"/>
              </p:ext>
            </p:extLst>
          </p:nvPr>
        </p:nvGraphicFramePr>
        <p:xfrm>
          <a:off x="107504" y="1111600"/>
          <a:ext cx="9001000" cy="5726175"/>
        </p:xfrm>
        <a:graphic>
          <a:graphicData uri="http://schemas.openxmlformats.org/drawingml/2006/table">
            <a:tbl>
              <a:tblPr/>
              <a:tblGrid>
                <a:gridCol w="244634"/>
                <a:gridCol w="1157161"/>
                <a:gridCol w="830453"/>
                <a:gridCol w="1008112"/>
                <a:gridCol w="4392488"/>
                <a:gridCol w="1368152"/>
              </a:tblGrid>
              <a:tr h="585244">
                <a:tc>
                  <a:txBody>
                    <a:bodyPr/>
                    <a:lstStyle/>
                    <a:p>
                      <a:endParaRPr lang="ru-RU" sz="800" b="1" dirty="0">
                        <a:solidFill>
                          <a:srgbClr val="003399"/>
                        </a:solidFill>
                      </a:endParaRP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АДРЕС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ДАТА           принятия в управление МКД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Номер и дата предписания по проведения проверки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Предписание по результатам проведения проверки (характер выполненных работ)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Срок выполнения 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88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err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пер.Тихий</a:t>
                      </a:r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, 22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05.04.2016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2467-ж от 05.05.2016г.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расхода холодной воды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04.11.2016г.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тепловой энергии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расхода горячей  воды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3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В помещении подъезда установить энергоэффективные лампы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78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пер.Тихий, 20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05.04.2016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2467-ж от 05.05.2016г.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расхода холодной воды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04.11.2016г.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тепловой энергии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расхода горячей  воды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электрической энергии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5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устранить нарушения при установке кондиционеров на наружных ограждающих конструкциях не жилого помещения(магазин) 1 этаж данного МКД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6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ул.Можайского, 17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01.10.2015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103-ж от 20.01.2016 г.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Требуется опиловка и </a:t>
                      </a:r>
                      <a:r>
                        <a:rPr lang="ru-RU" sz="1000" b="1" i="0" u="none" strike="noStrike" dirty="0" err="1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кронирование</a:t>
                      </a:r>
                      <a:r>
                        <a:rPr lang="ru-RU" sz="1000" b="1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деревьев, расположенных на придомовой территории.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Замечания устранены в срок. Акт проверки № 111-лп от 17.03.2016г.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Выполнить регулировку створок и установить уплотнители на тамбурные двери в подъезде №3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7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ул.Первых Пионеров, 15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 01.09.2015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117-ЛК от 31.05.2016 г.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электрической энергии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26.12.2016 г.                             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тепловой энергии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работы выполнены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расхода горячей  воды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84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ул.Курчатова, 10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01.11.2015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1483-ж от 25.03.2016 г.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Произвести частичный ремонт кровли -21,5 м2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Нарушение устранено                 Акт проверки №375-лп от 26.04.2016г.</a:t>
                      </a:r>
                    </a:p>
                  </a:txBody>
                  <a:tcPr marL="3533" marR="3533" marT="3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3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16</a:t>
            </a:fld>
            <a:endParaRPr lang="ru-RU" alt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712531"/>
              </p:ext>
            </p:extLst>
          </p:nvPr>
        </p:nvGraphicFramePr>
        <p:xfrm>
          <a:off x="323528" y="652164"/>
          <a:ext cx="8712972" cy="6048674"/>
        </p:xfrm>
        <a:graphic>
          <a:graphicData uri="http://schemas.openxmlformats.org/drawingml/2006/table">
            <a:tbl>
              <a:tblPr/>
              <a:tblGrid>
                <a:gridCol w="292876"/>
                <a:gridCol w="1171491"/>
                <a:gridCol w="878619"/>
                <a:gridCol w="878619"/>
                <a:gridCol w="3587693"/>
                <a:gridCol w="1903674"/>
              </a:tblGrid>
              <a:tr h="818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АДРЕС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ДАТА           принятия в управление МКД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Номер и дата предписания по проведения проверки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Предписание по результатам проведения проверки (характер выполненных работ)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Срок выполнения 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err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ул.Тотмина</a:t>
                      </a:r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, 1 "А"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01.11.2015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95- лк от 21.03.2016г.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Отсутствует акт допуска в эксплуатацию общедомового  (коллективного) прибора учета электрической энергии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12.08.2016 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тепловой энергии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расхода горячей  воды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4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пр.Свободный, 52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01.08.2014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975 - ж от 03.03.2016 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Убрать устройства ограничивающие проезд автотранспорта (железобетонная конструкция)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Нарушение устранено                 Акт проверки  от 13.05.2016г.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пр.Свободный, 50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01.10.2015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452-ж от 05.02.2016 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Выдача предписаний арендаторам  (установке крылец и рекламы)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06.06.2016г. Состоялась проверка  срок перенесли  на 10.07.2016 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маяков</a:t>
                      </a:r>
                    </a:p>
                  </a:txBody>
                  <a:tcPr marL="3482" marR="3482" marT="3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05.05.2016 г. устранено</a:t>
                      </a:r>
                    </a:p>
                  </a:txBody>
                  <a:tcPr marL="3482" marR="3482" marT="3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8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ул.Крупской, 38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01.10.2015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108- лк от 04.04.2016 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электрической энергии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18.11.2016г.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тепловой энергии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общедомовой (коллективный)прибор учета расхода горячей  воды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Установить автоматический регулятор температуры горячей воды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 Cyr" panose="020B0604020202020204" pitchFamily="34" charset="0"/>
                        </a:rPr>
                        <a:t>ул.Бограда, 118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20.05.2016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2855-ж от 25.05.2016 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Провести просушку, очистку, дезинфекцию подвального помещения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выполнено 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ул.Кутузова, 54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01.12.2015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№ 09- лк от 18.02.2016 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Провести ППР поэтажных щитков</a:t>
                      </a:r>
                    </a:p>
                  </a:txBody>
                  <a:tcPr marL="3482" marR="3482" marT="348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выполнено акт </a:t>
                      </a:r>
                      <a:endParaRPr lang="ru-RU" sz="1000" b="1" i="0" u="none" strike="noStrike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от </a:t>
                      </a:r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15.06.2016 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Провести ремонт загрузочных клапонов системы мусоропровода в подъездах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выполнено акт от </a:t>
                      </a:r>
                      <a:endParaRPr lang="ru-RU" sz="1000" b="1" i="0" u="none" strike="noStrike" dirty="0" smtClean="0"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15.06.2016 </a:t>
                      </a:r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Наличие </a:t>
                      </a:r>
                      <a:r>
                        <a:rPr lang="ru-RU" sz="1000" b="1" i="0" u="none" strike="noStrike" dirty="0" err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неплотностей</a:t>
                      </a:r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 по периметру дверного полотна тамбурных дверей подъездов № 1,2,3,4,5,6,7.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26.08.2016 г.</a:t>
                      </a:r>
                    </a:p>
                  </a:txBody>
                  <a:tcPr marL="3482" marR="3482" marT="34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7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ъект 2"/>
          <p:cNvSpPr>
            <a:spLocks noGrp="1"/>
          </p:cNvSpPr>
          <p:nvPr>
            <p:ph idx="1"/>
          </p:nvPr>
        </p:nvSpPr>
        <p:spPr>
          <a:xfrm>
            <a:off x="179388" y="620688"/>
            <a:ext cx="8785100" cy="6237311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1-полугодие 2016 года от службы </a:t>
            </a:r>
            <a:r>
              <a:rPr lang="ru-RU" altLang="ru-RU" sz="1600" b="1" dirty="0" err="1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Стройнадзора</a:t>
            </a:r>
            <a:r>
              <a:rPr lang="ru-RU" alt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поступило 17  предписаний по 15 многоквартирным домам, из них:</a:t>
            </a:r>
          </a:p>
          <a:p>
            <a:pPr>
              <a:buFontTx/>
              <a:buChar char="-"/>
            </a:pPr>
            <a:r>
              <a:rPr lang="ru-RU" alt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- 4 предписания -  полностью устранены;</a:t>
            </a:r>
          </a:p>
          <a:p>
            <a:pPr>
              <a:buFontTx/>
              <a:buChar char="-"/>
            </a:pPr>
            <a:r>
              <a:rPr lang="ru-RU" alt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- 2 предписания – нарушения устранены частично;</a:t>
            </a:r>
          </a:p>
          <a:p>
            <a:pPr>
              <a:buFontTx/>
              <a:buChar char="-"/>
            </a:pPr>
            <a:r>
              <a:rPr lang="ru-RU" alt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- 8 предписаний – сроки выполнения предписаний не наступили;</a:t>
            </a:r>
          </a:p>
          <a:p>
            <a:pPr>
              <a:buFontTx/>
              <a:buChar char="-"/>
            </a:pPr>
            <a:r>
              <a:rPr lang="ru-RU" alt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 3-х многоквартирных домах нарушения не выявлены.</a:t>
            </a:r>
          </a:p>
          <a:p>
            <a:pPr marL="0" indent="0">
              <a:buNone/>
            </a:pPr>
            <a:r>
              <a:rPr lang="ru-RU" alt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К административной ответственности МП «МУК Красноярская»  в 1– ом полугодии 2016 года не привлекалось.</a:t>
            </a:r>
          </a:p>
          <a:p>
            <a:pPr marL="0" indent="0">
              <a:buNone/>
            </a:pPr>
            <a:r>
              <a:rPr lang="ru-RU" alt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0" indent="0">
              <a:buNone/>
            </a:pPr>
            <a:endParaRPr lang="ru-RU" altLang="ru-RU" sz="1600" b="1" dirty="0"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600" b="1" dirty="0" smtClean="0"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600" b="1" dirty="0"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600" b="1" dirty="0" smtClean="0"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600" b="1" dirty="0"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600" b="1" dirty="0" smtClean="0"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600" b="1" dirty="0"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17</a:t>
            </a:fld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028430"/>
            <a:ext cx="6099107" cy="3672408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29422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ъект 2"/>
          <p:cNvSpPr>
            <a:spLocks noGrp="1"/>
          </p:cNvSpPr>
          <p:nvPr>
            <p:ph idx="1"/>
          </p:nvPr>
        </p:nvSpPr>
        <p:spPr>
          <a:xfrm>
            <a:off x="179388" y="620688"/>
            <a:ext cx="8785100" cy="6237311"/>
          </a:xfrm>
        </p:spPr>
        <p:txBody>
          <a:bodyPr/>
          <a:lstStyle/>
          <a:p>
            <a:pPr marL="0" indent="0">
              <a:buNone/>
            </a:pPr>
            <a:endParaRPr lang="ru-RU" altLang="ru-RU" sz="1600" b="1" dirty="0" smtClean="0"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600" b="1" dirty="0">
              <a:solidFill>
                <a:srgbClr val="33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16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прихода 7 МКД  под  управление МП «МУК Красноярская», по хозяйственной деятельности других управляющих компаний  были  получены предписания, которые  нашей компанией были выполнены, в установленные сроки.</a:t>
            </a:r>
          </a:p>
          <a:p>
            <a:pPr marL="0" indent="0">
              <a:buNone/>
            </a:pP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В апреле текущего года в МП «МУК Красноярская» проводились проверки Отделом Государственной инспекции безопасности дорожного движения и Федеральной службой по надзору в сфере транспорта Министерства транспорта РФ. Нарушений не выявлено.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ъект 2"/>
          <p:cNvSpPr>
            <a:spLocks noGrp="1"/>
          </p:cNvSpPr>
          <p:nvPr>
            <p:ph idx="1"/>
          </p:nvPr>
        </p:nvSpPr>
        <p:spPr>
          <a:xfrm>
            <a:off x="179388" y="765174"/>
            <a:ext cx="8713787" cy="6092825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динамике численности  МП МУК «Красноярская» за 1- полугодие 2016 года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Штатным расписанием, действующим в 2016 году предусмотрена штатная численность в количестве 80 единиц. 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    В первом полугодии 2016 года по штатному расписанию произошли следующие изменения: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1. Исключены должности в кол-ве 3 единицы, в </a:t>
            </a:r>
            <a:r>
              <a:rPr lang="ru-RU" altLang="ru-RU" sz="1800" b="1" dirty="0" err="1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</a:p>
          <a:p>
            <a:pPr marL="0" indent="0">
              <a:buNone/>
            </a:pP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-  Исполнительный директор – 1 ед.;</a:t>
            </a:r>
          </a:p>
          <a:p>
            <a:pPr marL="0" indent="0">
              <a:buNone/>
            </a:pPr>
            <a:r>
              <a:rPr lang="ru-RU" altLang="ru-RU" sz="18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 Инженер-сметчик – 1 ед.;</a:t>
            </a:r>
          </a:p>
          <a:p>
            <a:pPr marL="0" indent="0">
              <a:buNone/>
            </a:pPr>
            <a:r>
              <a:rPr lang="ru-RU" altLang="ru-RU" sz="18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 Ведущий инженер – 1 ед.</a:t>
            </a:r>
          </a:p>
          <a:p>
            <a:pPr marL="0" indent="0">
              <a:buNone/>
            </a:pP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2. Введены в штатное расписание 19,5 единиц, в </a:t>
            </a:r>
            <a:r>
              <a:rPr lang="ru-RU" altLang="ru-RU" sz="1800" b="1" dirty="0" err="1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</a:p>
          <a:p>
            <a:pPr marL="0" indent="0">
              <a:buNone/>
            </a:pP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altLang="ru-RU" sz="1800" b="1" u="sng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РЭУ:</a:t>
            </a:r>
          </a:p>
          <a:p>
            <a:pPr marL="0" indent="0">
              <a:buNone/>
            </a:pPr>
            <a:r>
              <a:rPr lang="ru-RU" altLang="ru-RU" sz="18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Слесарь-сантехник 4 разряда  - 5 ед.;</a:t>
            </a:r>
          </a:p>
          <a:p>
            <a:pPr marL="0" indent="0">
              <a:buNone/>
            </a:pPr>
            <a:r>
              <a:rPr lang="ru-RU" altLang="ru-RU" sz="18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Электромонтер 4 разряда – 2,5 ед.;</a:t>
            </a:r>
          </a:p>
          <a:p>
            <a:pPr marL="0" indent="0">
              <a:buNone/>
            </a:pPr>
            <a:r>
              <a:rPr lang="ru-RU" altLang="ru-RU" sz="18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Электрогазосварщик – 1 ед.;</a:t>
            </a:r>
          </a:p>
          <a:p>
            <a:pPr marL="0" indent="0">
              <a:buNone/>
            </a:pP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- Плотник – 1 ед.;</a:t>
            </a:r>
          </a:p>
          <a:p>
            <a:pPr marL="0" indent="0">
              <a:buNone/>
            </a:pPr>
            <a:r>
              <a:rPr lang="ru-RU" altLang="ru-RU" sz="1800" b="1" dirty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Мастер – 2 ед.</a:t>
            </a:r>
          </a:p>
          <a:p>
            <a:pPr marL="0" indent="0">
              <a:buNone/>
            </a:pPr>
            <a:endParaRPr lang="ru-RU" altLang="ru-RU" sz="1800" b="1" dirty="0" smtClean="0">
              <a:solidFill>
                <a:srgbClr val="333399"/>
              </a:solidFill>
              <a:effectLst/>
              <a:latin typeface="Arial" panose="020B0604020202020204" pitchFamily="34" charset="0"/>
            </a:endParaRPr>
          </a:p>
          <a:p>
            <a:pPr>
              <a:buFontTx/>
              <a:buChar char="-"/>
            </a:pPr>
            <a:endParaRPr lang="ru-RU" altLang="ru-RU" sz="1800" b="1" dirty="0" smtClean="0">
              <a:solidFill>
                <a:srgbClr val="33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655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467544" y="2565400"/>
            <a:ext cx="7776864" cy="2807816"/>
          </a:xfrm>
        </p:spPr>
        <p:txBody>
          <a:bodyPr/>
          <a:lstStyle/>
          <a:p>
            <a:pPr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МП «МУК Красноярская</a:t>
            </a:r>
            <a:r>
              <a:rPr lang="ru-RU" b="1" i="1" dirty="0">
                <a:solidFill>
                  <a:srgbClr val="0070C0"/>
                </a:solidFill>
              </a:rPr>
              <a:t>» </a:t>
            </a:r>
            <a:endParaRPr lang="ru-RU" b="1" i="1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перед жителями МКД </a:t>
            </a:r>
          </a:p>
          <a:p>
            <a:pPr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за 1-е полугодие 2016 года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611188" y="1125538"/>
            <a:ext cx="7416800" cy="1223962"/>
          </a:xfrm>
        </p:spPr>
        <p:txBody>
          <a:bodyPr/>
          <a:lstStyle/>
          <a:p>
            <a:pPr>
              <a:defRPr/>
            </a:pPr>
            <a:r>
              <a:rPr lang="ru-RU" sz="5210" dirty="0" smtClean="0">
                <a:solidFill>
                  <a:srgbClr val="3366CC"/>
                </a:solidFill>
              </a:rPr>
              <a:t/>
            </a:r>
            <a:br>
              <a:rPr lang="ru-RU" sz="5210" dirty="0" smtClean="0">
                <a:solidFill>
                  <a:srgbClr val="3366CC"/>
                </a:solidFill>
              </a:rPr>
            </a:br>
            <a:r>
              <a:rPr lang="ru-RU" sz="5210" dirty="0" smtClean="0">
                <a:solidFill>
                  <a:srgbClr val="3366CC"/>
                </a:solidFill>
              </a:rPr>
              <a:t/>
            </a:r>
            <a:br>
              <a:rPr lang="ru-RU" sz="5210" dirty="0" smtClean="0">
                <a:solidFill>
                  <a:srgbClr val="3366CC"/>
                </a:solidFill>
              </a:rPr>
            </a:br>
            <a:r>
              <a:rPr lang="ru-RU" sz="5210" dirty="0">
                <a:solidFill>
                  <a:srgbClr val="3366CC"/>
                </a:solidFill>
              </a:rPr>
              <a:t/>
            </a:r>
            <a:br>
              <a:rPr lang="ru-RU" sz="5210" dirty="0">
                <a:solidFill>
                  <a:srgbClr val="3366CC"/>
                </a:solidFill>
              </a:rPr>
            </a:br>
            <a:r>
              <a:rPr lang="ru-RU" sz="5210" dirty="0" smtClean="0">
                <a:solidFill>
                  <a:srgbClr val="3366CC"/>
                </a:solidFill>
              </a:rPr>
              <a:t/>
            </a:r>
            <a:br>
              <a:rPr lang="ru-RU" sz="5210" dirty="0" smtClean="0">
                <a:solidFill>
                  <a:srgbClr val="3366CC"/>
                </a:solidFill>
              </a:rPr>
            </a:br>
            <a:r>
              <a:rPr lang="ru-RU" sz="5210" dirty="0">
                <a:solidFill>
                  <a:srgbClr val="3366CC"/>
                </a:solidFill>
              </a:rPr>
              <a:t/>
            </a:r>
            <a:br>
              <a:rPr lang="ru-RU" sz="5210" dirty="0">
                <a:solidFill>
                  <a:srgbClr val="3366CC"/>
                </a:solidFill>
              </a:rPr>
            </a:br>
            <a:r>
              <a:rPr lang="ru-RU" sz="5210" dirty="0" smtClean="0">
                <a:solidFill>
                  <a:srgbClr val="3366CC"/>
                </a:solidFill>
              </a:rPr>
              <a:t/>
            </a:r>
            <a:br>
              <a:rPr lang="ru-RU" sz="5210" dirty="0" smtClean="0">
                <a:solidFill>
                  <a:srgbClr val="3366CC"/>
                </a:solidFill>
              </a:rPr>
            </a:br>
            <a:r>
              <a:rPr lang="ru-RU" sz="5210" dirty="0">
                <a:solidFill>
                  <a:srgbClr val="3366CC"/>
                </a:solidFill>
              </a:rPr>
              <a:t/>
            </a:r>
            <a:br>
              <a:rPr lang="ru-RU" sz="5210" dirty="0">
                <a:solidFill>
                  <a:srgbClr val="3366CC"/>
                </a:solidFill>
              </a:rPr>
            </a:br>
            <a:r>
              <a:rPr lang="ru-RU" sz="5210" dirty="0">
                <a:solidFill>
                  <a:srgbClr val="3366CC"/>
                </a:solidFill>
              </a:rPr>
              <a:t/>
            </a:r>
            <a:br>
              <a:rPr lang="ru-RU" sz="5210" dirty="0">
                <a:solidFill>
                  <a:srgbClr val="3366CC"/>
                </a:solidFill>
              </a:rPr>
            </a:br>
            <a:r>
              <a:rPr lang="ru-RU" sz="5210" dirty="0" smtClean="0">
                <a:solidFill>
                  <a:srgbClr val="3366CC"/>
                </a:solidFill>
              </a:rPr>
              <a:t/>
            </a:r>
            <a:br>
              <a:rPr lang="ru-RU" sz="5210" dirty="0" smtClean="0">
                <a:solidFill>
                  <a:srgbClr val="3366CC"/>
                </a:solidFill>
              </a:rPr>
            </a:br>
            <a:r>
              <a:rPr lang="ru-RU" sz="5210" dirty="0">
                <a:solidFill>
                  <a:srgbClr val="3366CC"/>
                </a:solidFill>
              </a:rPr>
              <a:t/>
            </a:r>
            <a:br>
              <a:rPr lang="ru-RU" sz="5210" dirty="0">
                <a:solidFill>
                  <a:srgbClr val="3366CC"/>
                </a:solidFill>
              </a:rPr>
            </a:br>
            <a:r>
              <a:rPr lang="ru-RU" sz="5210" dirty="0" smtClean="0">
                <a:solidFill>
                  <a:srgbClr val="3366CC"/>
                </a:solidFill>
              </a:rPr>
              <a:t/>
            </a:r>
            <a:br>
              <a:rPr lang="ru-RU" sz="5210" dirty="0" smtClean="0">
                <a:solidFill>
                  <a:srgbClr val="3366CC"/>
                </a:solidFill>
              </a:rPr>
            </a:br>
            <a:r>
              <a:rPr lang="ru-RU" sz="5210" dirty="0">
                <a:solidFill>
                  <a:srgbClr val="3366CC"/>
                </a:solidFill>
              </a:rPr>
              <a:t/>
            </a:r>
            <a:br>
              <a:rPr lang="ru-RU" sz="5210" dirty="0">
                <a:solidFill>
                  <a:srgbClr val="3366CC"/>
                </a:solidFill>
              </a:rPr>
            </a:br>
            <a:r>
              <a:rPr lang="ru-RU" sz="5210" dirty="0" smtClean="0">
                <a:solidFill>
                  <a:srgbClr val="3366CC"/>
                </a:solidFill>
              </a:rPr>
              <a:t> </a:t>
            </a:r>
            <a:br>
              <a:rPr lang="ru-RU" sz="5210" dirty="0" smtClean="0">
                <a:solidFill>
                  <a:srgbClr val="3366CC"/>
                </a:solidFill>
              </a:rPr>
            </a:br>
            <a:r>
              <a:rPr lang="ru-RU" sz="521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ъект 2"/>
          <p:cNvSpPr>
            <a:spLocks noGrp="1"/>
          </p:cNvSpPr>
          <p:nvPr>
            <p:ph idx="1"/>
          </p:nvPr>
        </p:nvSpPr>
        <p:spPr>
          <a:xfrm>
            <a:off x="179388" y="617079"/>
            <a:ext cx="8713787" cy="5759450"/>
          </a:xfrm>
        </p:spPr>
        <p:txBody>
          <a:bodyPr/>
          <a:lstStyle/>
          <a:p>
            <a:pPr marL="0" indent="0">
              <a:buNone/>
            </a:pPr>
            <a:endParaRPr lang="ru-RU" altLang="ru-RU" sz="1800" b="1" dirty="0" smtClean="0">
              <a:solidFill>
                <a:srgbClr val="333399"/>
              </a:solidFill>
              <a:effectLst/>
              <a:latin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ru-RU" altLang="ru-RU" sz="1800" b="1" dirty="0" smtClean="0">
                <a:solidFill>
                  <a:srgbClr val="333399"/>
                </a:solidFill>
                <a:effectLst/>
                <a:latin typeface="Arial" panose="020B0604020202020204" pitchFamily="34" charset="0"/>
              </a:rPr>
              <a:t>                    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20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2091" y="617079"/>
            <a:ext cx="86410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  <a:r>
              <a:rPr lang="ru-RU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автотранспорта, санитарного содержания </a:t>
            </a:r>
            <a:endParaRPr lang="ru-RU" b="1" u="sng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</a:t>
            </a:r>
            <a:r>
              <a:rPr lang="ru-RU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 </a:t>
            </a:r>
          </a:p>
          <a:p>
            <a:r>
              <a:rPr lang="ru-RU" altLang="ru-RU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Рабочий </a:t>
            </a:r>
            <a:r>
              <a:rPr lang="ru-RU" altLang="ru-RU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комплексному обслуживанию и ремонту зданий </a:t>
            </a:r>
            <a:r>
              <a:rPr lang="ru-RU" altLang="ru-RU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ед.;</a:t>
            </a:r>
          </a:p>
          <a:p>
            <a:pPr marL="285750" indent="-285750">
              <a:buFontTx/>
              <a:buChar char="-"/>
            </a:pPr>
            <a:r>
              <a:rPr lang="ru-RU" altLang="ru-RU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 легкового автомобиля – 1 ед.</a:t>
            </a:r>
          </a:p>
          <a:p>
            <a:endParaRPr lang="ru-RU" altLang="ru-RU" b="1" u="sng" dirty="0" smtClean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altLang="ru-RU" b="1" u="sng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АУП</a:t>
            </a:r>
          </a:p>
          <a:p>
            <a:r>
              <a:rPr lang="ru-RU" altLang="ru-RU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Заместитель директора – 1 ед.;</a:t>
            </a:r>
          </a:p>
          <a:p>
            <a:r>
              <a:rPr lang="ru-RU" altLang="ru-RU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Инженер по техническому надзору – 2ед.;</a:t>
            </a:r>
          </a:p>
          <a:p>
            <a:r>
              <a:rPr lang="ru-RU" altLang="ru-RU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Ведущий бухгалтер – 1 ед.;</a:t>
            </a:r>
          </a:p>
          <a:p>
            <a:pPr marL="285750" indent="-285750">
              <a:buFontTx/>
              <a:buChar char="-"/>
            </a:pPr>
            <a:r>
              <a:rPr lang="ru-RU" altLang="ru-RU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Паспортист- 1ед.</a:t>
            </a: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ru-RU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ru-RU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на предприятии списочная численность работников составляет 73 человека, вакансий – 2 ед., в том числе:</a:t>
            </a:r>
          </a:p>
          <a:p>
            <a:pPr algn="just">
              <a:defRPr/>
            </a:pPr>
            <a:endParaRPr lang="ru-RU" b="1" u="sng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Руководители </a:t>
            </a:r>
            <a:r>
              <a:rPr lang="ru-RU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специалисты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фактически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24 чел. + 2 человека + 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чел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договору возмездного оказания услуг.  Вакансии – 3 ед.</a:t>
            </a:r>
          </a:p>
          <a:p>
            <a:pPr algn="just">
              <a:defRPr/>
            </a:pPr>
            <a:r>
              <a:rPr lang="ru-RU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Ремонтно-эксплуатационный </a:t>
            </a:r>
            <a:r>
              <a:rPr lang="ru-RU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участок: 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 работают 16 человек + 2 чел. по договору возмездного оказания услуг. Вакансий нет.</a:t>
            </a:r>
          </a:p>
          <a:p>
            <a:pPr algn="just">
              <a:defRPr/>
            </a:pPr>
            <a:r>
              <a:rPr lang="ru-RU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Участок </a:t>
            </a:r>
            <a:r>
              <a:rPr lang="ru-RU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автотранспорта, санитарного содержания и благоустройства МКД: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фактически работают 33 человека,  вакансии 5 единиц. Заключены 17 договоров на работы по уборке подъездов и придомовой территории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u="sng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09758" y="452297"/>
            <a:ext cx="8708765" cy="2520280"/>
          </a:xfrm>
        </p:spPr>
        <p:txBody>
          <a:bodyPr/>
          <a:lstStyle/>
          <a:p>
            <a:pPr algn="l" eaLnBrk="1" hangingPunct="1"/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>        </a:t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>       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Основную 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массу  многоквартирных домов составляют дома со сроком эксплуатации  более 45 лет.  </a:t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В  управлении компании находятся 2 ветхих и 4 аварийных дома, на которые    имеются    заключения  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    признании    этих    домов аварийными и подлежащими сносу.</a:t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Обслуживает многоквартирные дома ремонтно-эксплуатационный участок, который входит в состав управляющей компании.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В 1-ом квартале 2016 года была нами создана диспетчерская служба УК, с телефонами приема заявок от жителей домов: 202-22-42, 202-30-40.   В связи с приходом новых домов в управление нашей компании, с 11.07.2016 года в диспетчерской службе  работают  2 диспетчера.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endParaRPr lang="ru-RU" altLang="ru-RU" sz="1800" dirty="0" smtClean="0">
              <a:solidFill>
                <a:srgbClr val="003399"/>
              </a:solidFill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21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82310"/>
            <a:ext cx="4749282" cy="3708795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6312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22</a:t>
            </a:fld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4464496" cy="5936134"/>
          </a:xfrm>
          <a:prstGeom prst="rect">
            <a:avLst/>
          </a:prstGeom>
          <a:ln w="19050">
            <a:solidFill>
              <a:srgbClr val="003399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02" y="712583"/>
            <a:ext cx="4291956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1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620688"/>
            <a:ext cx="8784976" cy="2304256"/>
          </a:xfrm>
        </p:spPr>
        <p:txBody>
          <a:bodyPr/>
          <a:lstStyle/>
          <a:p>
            <a:pPr algn="l" eaLnBrk="1" hangingPunct="1"/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600" b="1" dirty="0">
                <a:solidFill>
                  <a:srgbClr val="006699"/>
                </a:solidFill>
                <a:effectLst/>
              </a:rPr>
              <a:t> </a:t>
            </a:r>
            <a:r>
              <a:rPr lang="ru-RU" altLang="ru-RU" sz="1600" b="1" dirty="0" smtClean="0">
                <a:solidFill>
                  <a:srgbClr val="006699"/>
                </a:solidFill>
                <a:effectLst/>
              </a:rPr>
              <a:t>    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Аварийное 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многоквартирных домов в вечернее время и выходные дни  осуществляют три подрядные организации </a:t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 ООО «Спец- Сан»;   ООО «Аварийно- Техническая служба» - левый берег; ООО «Аварийно- Техническая служба» - правый берег). </a:t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За первое полугодие  2016 года аварийными службами выполнено 226 заявок, в </a:t>
            </a:r>
            <a:r>
              <a:rPr lang="ru-RU" altLang="ru-RU" sz="1600" b="1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электрические – 52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заявки;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канализация -  39 заявок;</a:t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отопление (заявки по теплу) – 16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заявок;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течи на </a:t>
            </a:r>
            <a:r>
              <a:rPr lang="ru-RU" altLang="ru-RU" sz="1600" b="1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водоразборе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отоплении (трубы, отопительный прибор) – 119 заявок</a:t>
            </a:r>
            <a:r>
              <a:rPr lang="ru-RU" altLang="ru-RU" sz="1600" b="1" dirty="0">
                <a:solidFill>
                  <a:srgbClr val="006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6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endParaRPr lang="ru-RU" altLang="ru-RU" sz="1400" dirty="0" smtClean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23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068960"/>
            <a:ext cx="5806738" cy="3501008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420963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224644"/>
            <a:ext cx="8496944" cy="2952328"/>
          </a:xfrm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>    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управляющая компания «Красноярская»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нескольким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6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solidFill>
                  <a:srgbClr val="0066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> </a:t>
            </a: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>       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Сумма 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текущего ремонта за I полугодие 2016 года составила  1 658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</a:t>
            </a:r>
            <a:b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ремонту внутридомового инженерного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оборудования, конструктивных 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 и благоустройству дворовых территорий многоквартирных домов. </a:t>
            </a:r>
            <a:r>
              <a:rPr lang="ru-RU" altLang="ru-RU" sz="1600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 smtClean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 smtClean="0">
                <a:solidFill>
                  <a:srgbClr val="006699"/>
                </a:solidFill>
                <a:effectLst/>
              </a:rPr>
            </a:br>
            <a:r>
              <a:rPr lang="ru-RU" altLang="ru-RU" sz="1200" b="1" dirty="0">
                <a:solidFill>
                  <a:srgbClr val="006699"/>
                </a:solidFill>
                <a:effectLst/>
              </a:rPr>
              <a:t/>
            </a:r>
            <a:br>
              <a:rPr lang="ru-RU" altLang="ru-RU" sz="1200" b="1" dirty="0">
                <a:solidFill>
                  <a:srgbClr val="006699"/>
                </a:solidFill>
                <a:effectLst/>
              </a:rPr>
            </a:br>
            <a:endParaRPr lang="ru-RU" altLang="ru-RU" sz="1800" dirty="0" smtClean="0">
              <a:solidFill>
                <a:srgbClr val="003399"/>
              </a:solidFill>
              <a:effectLst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24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556792"/>
            <a:ext cx="5545221" cy="37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5222875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sz="5400" b="1" dirty="0" smtClean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sz="54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sz="4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4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выполнении текущего ремонта </a:t>
            </a:r>
            <a:endParaRPr lang="ru-RU" sz="4800" b="1" dirty="0" smtClean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sz="4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1-е полугодие 2016 года</a:t>
            </a:r>
            <a:endParaRPr lang="ru-RU" sz="4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ru-RU" sz="4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ru-RU" sz="4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4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26</a:t>
            </a:fld>
            <a:endParaRPr lang="ru-RU" alt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493588"/>
              </p:ext>
            </p:extLst>
          </p:nvPr>
        </p:nvGraphicFramePr>
        <p:xfrm>
          <a:off x="467544" y="2852933"/>
          <a:ext cx="8022863" cy="3847904"/>
        </p:xfrm>
        <a:graphic>
          <a:graphicData uri="http://schemas.openxmlformats.org/drawingml/2006/table">
            <a:tbl>
              <a:tblPr/>
              <a:tblGrid>
                <a:gridCol w="648072"/>
                <a:gridCol w="1152128"/>
                <a:gridCol w="1080120"/>
                <a:gridCol w="1800200"/>
                <a:gridCol w="1008112"/>
                <a:gridCol w="1080120"/>
                <a:gridCol w="1254111"/>
              </a:tblGrid>
              <a:tr h="904305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339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ОТЧЕТ </a:t>
                      </a:r>
                      <a:r>
                        <a:rPr lang="ru-RU" sz="1800" b="1" dirty="0">
                          <a:solidFill>
                            <a:srgbClr val="00339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ПО ТЕКУЩЕМУ РЕМОНТУ ОБЩЕГО ИМУЩЕСТВА МНОГОКВАРТИРНОГО ДОМА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18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339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за  </a:t>
                      </a:r>
                      <a:r>
                        <a:rPr lang="en-US" sz="1800" b="1" dirty="0">
                          <a:solidFill>
                            <a:srgbClr val="00339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I </a:t>
                      </a:r>
                      <a:r>
                        <a:rPr lang="ru-RU" sz="1800" b="1" dirty="0">
                          <a:solidFill>
                            <a:srgbClr val="00339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полугодие  2016 год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3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Адреса многоквартирных домов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Дата заключения договора управления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Наименование работ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Выполненные работы,      сумма в руб.     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Срок выполнения работ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Подрядчик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58237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ул.Высотная, 4а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01.06.2014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Штукатурно-малярные работы в подъезде № 4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210 046,65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20.05. - 23.06.2016г.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ИП Бойко Евгений Викторович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5823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Штукатурно-малярные работы в подъезде № 6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210 062,17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ИТОГО: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420 108,82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687420"/>
            <a:ext cx="7662822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>
              <a:tabLst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l"/>
              </a:tabLst>
            </a:pP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По многоквартирному жилому дому по </a:t>
            </a:r>
            <a:r>
              <a:rPr lang="ru-RU" altLang="ru-RU" sz="1800" b="1" u="sng" dirty="0">
                <a:solidFill>
                  <a:srgbClr val="003399"/>
                </a:solidFill>
                <a:effectLst/>
                <a:latin typeface="+mj-lt"/>
              </a:rPr>
              <a:t>ул. Высотная, 4 «А»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выполнены       следующие работы: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lang="ru-RU" altLang="ru-RU" sz="1800" b="1" dirty="0">
              <a:solidFill>
                <a:srgbClr val="003399"/>
              </a:solidFill>
              <a:effectLst/>
              <a:latin typeface="+mj-lt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8800" algn="l"/>
              </a:tabLst>
            </a:pP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Ремонт подъездов  № 4, № 6 площадью   2064,4  м2 ;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28800" algn="l"/>
              </a:tabLst>
            </a:pP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Выделено парковочное место под автомобиль для инвалида, живущего в доме, и установлен знак «парковка для инвалида»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l"/>
              </a:tabLst>
            </a:pPr>
            <a:endParaRPr lang="ru-RU" altLang="ru-RU" sz="1800" b="1" dirty="0">
              <a:solidFill>
                <a:srgbClr val="003399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30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400600"/>
          </a:xfrm>
        </p:spPr>
        <p:txBody>
          <a:bodyPr/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27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4" y="764704"/>
            <a:ext cx="4229425" cy="2942946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61" y="764704"/>
            <a:ext cx="4027906" cy="2951744"/>
          </a:xfrm>
          <a:prstGeom prst="rect">
            <a:avLst/>
          </a:prstGeom>
          <a:ln>
            <a:solidFill>
              <a:srgbClr val="003399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5" y="3797542"/>
            <a:ext cx="4195492" cy="2888939"/>
          </a:xfrm>
          <a:prstGeom prst="rect">
            <a:avLst/>
          </a:prstGeom>
          <a:ln>
            <a:solidFill>
              <a:srgbClr val="003399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61" y="3788456"/>
            <a:ext cx="4000175" cy="2886647"/>
          </a:xfrm>
          <a:prstGeom prst="rect">
            <a:avLst/>
          </a:prstGeom>
          <a:ln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36911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28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7" y="975211"/>
            <a:ext cx="8568952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        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Многоквартирный  дом  по </a:t>
            </a:r>
            <a:r>
              <a:rPr lang="ru-RU" altLang="ru-RU" sz="1800" b="1" u="sng" dirty="0">
                <a:solidFill>
                  <a:srgbClr val="003399"/>
                </a:solidFill>
                <a:effectLst/>
                <a:latin typeface="+mj-lt"/>
              </a:rPr>
              <a:t>ул. Свердловская, 13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В  4-х подъездах многоквартирного дома  установили пластиковые окна  взамен деревянных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.</a:t>
            </a:r>
            <a:endParaRPr lang="ru-RU" altLang="ru-RU" sz="1800" b="1" dirty="0">
              <a:solidFill>
                <a:srgbClr val="003399"/>
              </a:solidFill>
              <a:effectLst/>
              <a:latin typeface="+mj-lt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0995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382736"/>
              </p:ext>
            </p:extLst>
          </p:nvPr>
        </p:nvGraphicFramePr>
        <p:xfrm>
          <a:off x="467544" y="2780928"/>
          <a:ext cx="8136905" cy="3525878"/>
        </p:xfrm>
        <a:graphic>
          <a:graphicData uri="http://schemas.openxmlformats.org/drawingml/2006/table">
            <a:tbl>
              <a:tblPr/>
              <a:tblGrid>
                <a:gridCol w="375624"/>
                <a:gridCol w="1514613"/>
                <a:gridCol w="950773"/>
                <a:gridCol w="1976671"/>
                <a:gridCol w="1130911"/>
                <a:gridCol w="1218153"/>
                <a:gridCol w="970160"/>
              </a:tblGrid>
              <a:tr h="288032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339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ОТЧЕТ ПО ТЕКУЩЕМУ РЕМОНТУ ОБЩЕГО ИМУЩЕСТВА МНОГОКВАРТИРНОГО ДОМА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593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339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за  </a:t>
                      </a:r>
                      <a:r>
                        <a:rPr lang="en-US" sz="1800" b="1" kern="1200" dirty="0">
                          <a:solidFill>
                            <a:srgbClr val="00339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I </a:t>
                      </a:r>
                      <a:r>
                        <a:rPr lang="ru-RU" sz="1800" b="1" kern="1200" dirty="0">
                          <a:solidFill>
                            <a:srgbClr val="003399"/>
                          </a:solidFill>
                          <a:effectLst/>
                          <a:latin typeface="+mj-lt"/>
                          <a:ea typeface="+mj-ea"/>
                          <a:cs typeface="+mj-cs"/>
                        </a:rPr>
                        <a:t>полугодие  2016 год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2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8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Адреса многоквартирных домов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Дата заключения договора управления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Наименование работ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Выполненные работы,      сумма в руб.     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Срок выполнения работ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Подрядчик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89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ул.Свердловская,13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01.10.2014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Замена оконных блоков из ПВХ в подъездах № 1,2,4,6 многоквартирного дома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759 090,60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10.05. - 15.06.2016г.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ООО "Оконные системы"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7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ИТОГО: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759 090,60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3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400600"/>
          </a:xfrm>
        </p:spPr>
        <p:txBody>
          <a:bodyPr/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29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0" y="836712"/>
            <a:ext cx="3834426" cy="5112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4" y="814400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4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428625"/>
            <a:ext cx="8229600" cy="725488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b="1" kern="1200" dirty="0" smtClean="0">
                <a:solidFill>
                  <a:srgbClr val="003399"/>
                </a:solidFill>
                <a:effectLst/>
              </a:rPr>
              <a:t>Муниципальное предприятие города Красноярска</a:t>
            </a:r>
            <a:br>
              <a:rPr lang="ru-RU" sz="1800" b="1" kern="1200" dirty="0" smtClean="0">
                <a:solidFill>
                  <a:srgbClr val="003399"/>
                </a:solidFill>
                <a:effectLst/>
              </a:rPr>
            </a:br>
            <a:r>
              <a:rPr lang="ru-RU" sz="1800" b="1" kern="1200" dirty="0" smtClean="0">
                <a:solidFill>
                  <a:srgbClr val="003399"/>
                </a:solidFill>
                <a:effectLst/>
              </a:rPr>
              <a:t>«Муниципальная управляющая компания Красноярская»</a:t>
            </a:r>
            <a:endParaRPr lang="ru-RU" sz="1800" b="1" kern="1200" dirty="0">
              <a:solidFill>
                <a:srgbClr val="003399"/>
              </a:solidFill>
              <a:effectLst/>
            </a:endParaRPr>
          </a:p>
        </p:txBody>
      </p:sp>
      <p:pic>
        <p:nvPicPr>
          <p:cNvPr id="22533" name="Содержимое 14" descr="SAM_85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75" y="1123770"/>
            <a:ext cx="4152743" cy="2641445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71882-730A-4690-9C44-F6F7B4530804}" type="slidenum">
              <a:rPr lang="ru-RU" altLang="ru-RU" smtClean="0"/>
              <a:pPr/>
              <a:t>3</a:t>
            </a:fld>
            <a:endParaRPr lang="ru-RU" altLang="ru-RU"/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>
          <a:xfrm>
            <a:off x="4737175" y="4054476"/>
            <a:ext cx="4038600" cy="2398860"/>
          </a:xfrm>
          <a:ln>
            <a:solidFill>
              <a:srgbClr val="003399"/>
            </a:solidFill>
          </a:ln>
        </p:spPr>
        <p:txBody>
          <a:bodyPr/>
          <a:lstStyle/>
          <a:p>
            <a:r>
              <a:rPr lang="ru-RU" sz="1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«МУК Красноярская» создано на базе МП «ПЖРЭТ № 7». Предприятие по обслуживанию и содержанию жилого </a:t>
            </a:r>
            <a:r>
              <a:rPr lang="ru-RU" sz="1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фонда, </a:t>
            </a:r>
            <a:r>
              <a:rPr lang="ru-RU" sz="1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было создано с момента образования Железнодорожного района г. Красноярска, наименование МП «ПЖРЭТ №7» получило с 1980 года. </a:t>
            </a:r>
            <a:r>
              <a:rPr lang="ru-RU" sz="1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МП </a:t>
            </a:r>
            <a:r>
              <a:rPr lang="ru-RU" sz="1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«МУК Красноярская» </a:t>
            </a:r>
            <a:r>
              <a:rPr lang="ru-RU" sz="1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организовано по </a:t>
            </a:r>
            <a:r>
              <a:rPr lang="ru-RU" sz="140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инициативе Главы </a:t>
            </a:r>
            <a:r>
              <a:rPr lang="ru-RU" sz="1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Красноярска 28.03.2014 </a:t>
            </a:r>
            <a:r>
              <a:rPr lang="ru-RU" sz="1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приступило к управлению первым многоквартирным домом </a:t>
            </a:r>
            <a:r>
              <a:rPr lang="ru-RU" sz="1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01.06.2014 </a:t>
            </a:r>
            <a:r>
              <a:rPr lang="ru-RU" sz="1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102810"/>
            <a:ext cx="4311650" cy="2678460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27362"/>
            <a:ext cx="3689578" cy="2767184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30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1047219"/>
            <a:ext cx="7992888" cy="39703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требованию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закона от 23 ноября 2009 года № 261-ФЗ «Об энергосбережении и о повышении энергетической эффективности и о внесении изменений в отдельные законодательные акты Российской Федерации», по решению собственников многоквартирного жилого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дома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1-х Пионеров, 15, подрядной организацией ООО «Современные решения»   в период     с 29.04.2016 по 29.06.2016г.    был   проведен монтаж узла учета тепловой энергии и ГВС,   стоимость   работ составила 266,2 тыс.руб.</a:t>
            </a:r>
            <a:endParaRPr lang="ru-RU" altLang="ru-RU" sz="1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09950" algn="l"/>
              </a:tabLst>
            </a:pP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общедомового прибора позволит собственникам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 контролировать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    параметров      предоставляемых  ресурсов     нормативным   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показателям,  фиксировать  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факты   утечки    в системах    водо- и    теплоснабжения    жилого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дома, получить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возможности для ресурсосбережения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0995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400600"/>
          </a:xfrm>
        </p:spPr>
        <p:txBody>
          <a:bodyPr/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31</a:t>
            </a:fld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06862"/>
            <a:ext cx="4104456" cy="5098538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6" y="506863"/>
            <a:ext cx="4526160" cy="5098538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3546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32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692696"/>
            <a:ext cx="8568952" cy="3416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Многоквартирный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дом  по </a:t>
            </a:r>
            <a:r>
              <a:rPr lang="ru-RU" altLang="ru-RU" sz="1800" b="1" u="sng" dirty="0">
                <a:solidFill>
                  <a:srgbClr val="003399"/>
                </a:solidFill>
                <a:effectLst/>
                <a:latin typeface="+mj-lt"/>
              </a:rPr>
              <a:t>ул. 2-ая Хабаровская, 12а</a:t>
            </a:r>
            <a:br>
              <a:rPr lang="ru-RU" altLang="ru-RU" sz="1800" b="1" u="sng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 Выполнена    проектная   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документация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на     ремонт  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систем электроснабжения в многоквартирном доме по ул. 2-ая Хабаровская, 12а. В настоящее время подготовлен договор на выполнения этих работ. Работы будут проводиться с июля месяца 2016 года.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                                                   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76027"/>
            <a:ext cx="2743525" cy="3862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03477"/>
            <a:ext cx="4922033" cy="3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4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33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5576" y="897686"/>
            <a:ext cx="8064896" cy="5632311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     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     Многоквартирный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дом  по </a:t>
            </a:r>
            <a:r>
              <a:rPr lang="ru-RU" altLang="ru-RU" sz="1800" b="1" u="sng" dirty="0">
                <a:solidFill>
                  <a:srgbClr val="003399"/>
                </a:solidFill>
                <a:effectLst/>
                <a:latin typeface="+mj-lt"/>
              </a:rPr>
              <a:t>ул. Робеспьера, 30   </a:t>
            </a:r>
            <a:br>
              <a:rPr lang="ru-RU" altLang="ru-RU" sz="1800" b="1" u="sng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 Многоквартирный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жилой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дом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по ул. Робеспьера,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30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принят от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предыдущей 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управляющей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компании  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в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управление   МП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«МУК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Красноярская»  28.04.2016г. Во  время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приемки дома в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управление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выяснилось,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что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из-за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долговременного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затопления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подвального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помещения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(с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торца подъезда №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2)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создалась аварийная ситуация. Затопление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происходило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из-за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течей  магистрального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бесхозного трубопровода холодного водоснабжения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.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Совместными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усилиями сотрудников МП «МУК Красноярская» и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ООО 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«</a:t>
            </a:r>
            <a:r>
              <a:rPr lang="ru-RU" altLang="ru-RU" sz="1800" b="1" dirty="0" err="1">
                <a:solidFill>
                  <a:srgbClr val="003399"/>
                </a:solidFill>
                <a:effectLst/>
                <a:latin typeface="+mj-lt"/>
              </a:rPr>
              <a:t>КрасКом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»    18.05.2016  года  были    проведены   работы  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по  устранению затопления подвального помещения многоквартирного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дома,  выполнены   работы  по  частичной  замене  трубопровода  и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установке задвижки на холодном </a:t>
            </a:r>
            <a:r>
              <a:rPr lang="ru-RU" altLang="ru-RU" sz="1800" b="1" dirty="0" err="1">
                <a:solidFill>
                  <a:srgbClr val="003399"/>
                </a:solidFill>
                <a:effectLst/>
                <a:latin typeface="+mj-lt"/>
              </a:rPr>
              <a:t>водоразборе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,  очищен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приямок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и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заглушен аварийный участок бесхозных сетей.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      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Так-же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проведены работы по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«переврезке»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здания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ГУВД,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запитанного от данного многоквартирного дома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.                                      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4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34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539607"/>
            <a:ext cx="8568952" cy="3416320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   В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настоящее время подвал многоквартирного дома просушен и находится в удовлетворительном состоянии. 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                                             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56792"/>
            <a:ext cx="3780420" cy="5040561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7371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35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504253"/>
            <a:ext cx="8928992" cy="61863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ремонтные работы   на системах отопления  в 23-х многоквартирных домах с заменой трубопроводов протяженностью 82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метра,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заменой запорной арматуры в количестве 76 штук.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Выполнен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частичный ремонт внутридомовых инженерных систем  горячего и холодного водоснабжения в 2-х МКД с заменой трубопроводов в количестве 18 метров, запорной арматуры - 14 штук. 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Заменено 56 метров трубопроводов канализации по подвалам многоквартирных домов по ул. Менжинского, 8; ул. Бограда,118; ул. Красной Армии,14; ул. Крупской, 44; </a:t>
            </a:r>
            <a:r>
              <a:rPr lang="ru-RU" altLang="ru-RU" sz="1800" b="1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ул.Копылова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42;  </a:t>
            </a:r>
            <a:r>
              <a:rPr lang="ru-RU" altLang="ru-RU" sz="1800" b="1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ул.Кутузова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91 «Б».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В 2-х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домах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ул. Кутузова, 54 и ул. </a:t>
            </a:r>
            <a:r>
              <a:rPr lang="ru-RU" altLang="ru-RU" sz="1800" b="1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Перенсона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«А»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поверка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приборов учета тепловой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 и ГВС.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Так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 выполнены работы по ремонту внутридомовых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электрооборудования: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ремонт ВРУ  на 2-х многоквартирных домах по адресам: ул.Ломоносова,94/2 и  ул. Свердловская, 13;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ППР поэтажных щитков на многоквартирных домах : ул.Кутузова,54; пер. Тихий 20, 22; ул. Свердловская, 13; 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восстановление освещения подвального помещения с заменой 40 </a:t>
            </a:r>
            <a:r>
              <a:rPr lang="ru-RU" altLang="ru-RU" sz="1800" b="1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м.п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b="1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электрокабеля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многоквартирного дома по ул. Крупской,38.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36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692696"/>
            <a:ext cx="8640960" cy="20313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частичный ремонт кровли на 4-х многоквартирных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домах: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• шиферная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кровля: ул. Курчатого,10 – 25 м2 ;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мягкая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кровля: ул. Свердловская,13, ул. 1-ых Пионеров,15 – 12 м2;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железобетонная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кровля: ул. Высотная, 4 «А» 8 м2.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                                                      ФОТО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94" y="1988840"/>
            <a:ext cx="6090642" cy="4567982"/>
          </a:xfrm>
          <a:prstGeom prst="rect">
            <a:avLst/>
          </a:prstGeom>
          <a:ln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42467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37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764704"/>
            <a:ext cx="8784976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При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подготовке жилого фонда к отопительному  периоду 2016-2017гг.  МП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«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МУК Красноярская»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подготовит   104    многоквартирных    дома    с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центральным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отоплением,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и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1  дом  с  печным  отоплением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>.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    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> </a:t>
            </a:r>
            <a:r>
              <a:rPr lang="ru-RU" altLang="ru-RU" sz="1800" b="1" dirty="0">
                <a:solidFill>
                  <a:srgbClr val="003399"/>
                </a:solidFill>
                <a:effectLst/>
              </a:rPr>
              <a:t>На сегодняшний день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>проведены работы по промывке </a:t>
            </a:r>
            <a:r>
              <a:rPr lang="ru-RU" altLang="ru-RU" sz="1800" b="1" dirty="0">
                <a:solidFill>
                  <a:srgbClr val="003399"/>
                </a:solidFill>
                <a:effectLst/>
              </a:rPr>
              <a:t>и </a:t>
            </a:r>
            <a:r>
              <a:rPr lang="ru-RU" altLang="ru-RU" sz="1800" b="1" dirty="0" err="1" smtClean="0">
                <a:solidFill>
                  <a:srgbClr val="003399"/>
                </a:solidFill>
                <a:effectLst/>
              </a:rPr>
              <a:t>опрессовке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>  </a:t>
            </a:r>
            <a:r>
              <a:rPr lang="ru-RU" altLang="ru-RU" sz="1800" b="1" dirty="0">
                <a:solidFill>
                  <a:srgbClr val="003399"/>
                </a:solidFill>
                <a:effectLst/>
              </a:rPr>
              <a:t>32 многоквартирных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</a:rPr>
              <a:t>домов.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361823"/>
            <a:ext cx="5616624" cy="4423290"/>
          </a:xfrm>
          <a:prstGeom prst="rect">
            <a:avLst/>
          </a:prstGeom>
          <a:ln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30340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250825" y="904875"/>
            <a:ext cx="8713663" cy="420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выполнения требований Федерального закона от 23 ноября 2009 года № 261-ФЗ «Об энергосбережении и о повышении энергетической эффективности и о внесении изменений в отдельные законодательные акты Российской Федерации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по решению собственников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многоквартирного жилого дома по ул. 9 мая, 83 корпус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подрядной организацией ООО «ИнТенСиб» 23 марта 2016 года  были проведены работы по модернизации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освещения мест общего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 в доме, заменены 389 осветительных ртутьсодержащих ламп на светодиодные модули. </a:t>
            </a:r>
            <a:endParaRPr lang="ru-RU" alt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</a:pP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энергоресурса по дому ежемесячно в среднем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4577 кВт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(10710 рублей), таким образом за год экономия расходов составит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137 тысяч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</a:t>
            </a:r>
          </a:p>
          <a:p>
            <a:pPr algn="just" eaLnBrk="1" hangingPunct="1">
              <a:lnSpc>
                <a:spcPct val="115000"/>
              </a:lnSpc>
            </a:pP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выполненных работ по замене ламп  в сумме 210 060 руб. окупится в течении 19 месяцев.</a:t>
            </a:r>
            <a:endParaRPr lang="ru-RU" alt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39</a:t>
            </a:fld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356192" cy="3241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164857" cy="3192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7813"/>
            <a:ext cx="8712968" cy="113982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в управлении МП «МУК Красноярская» находится  105 многоквартирных домов общей площадью </a:t>
            </a: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403,2 </a:t>
            </a:r>
            <a:r>
              <a:rPr lang="ru-RU" sz="20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многоквартирных домов, </a:t>
            </a:r>
            <a:b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находящихся </a:t>
            </a:r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управлении </a:t>
            </a:r>
            <a: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«МУК Красноярская</a:t>
            </a:r>
            <a: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районов города Красноярска</a:t>
            </a:r>
            <a:br>
              <a:rPr 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4</a:t>
            </a:fld>
            <a:endParaRPr lang="ru-RU" alt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730604"/>
            <a:ext cx="5811772" cy="394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825" y="620713"/>
          <a:ext cx="8497887" cy="5976935"/>
        </p:xfrm>
        <a:graphic>
          <a:graphicData uri="http://schemas.openxmlformats.org/drawingml/2006/table">
            <a:tbl>
              <a:tblPr/>
              <a:tblGrid>
                <a:gridCol w="366289"/>
                <a:gridCol w="1290079"/>
                <a:gridCol w="936208"/>
                <a:gridCol w="2736608"/>
                <a:gridCol w="1296288"/>
                <a:gridCol w="1872415"/>
              </a:tblGrid>
              <a:tr h="75718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600" b="1" i="0" u="sng" strike="noStrike" dirty="0">
                          <a:solidFill>
                            <a:srgbClr val="003399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ПЛАН РАБОТ ПО ТЕКУЩЕМУ РЕМОНТУ ОБЩЕГО ИМУЩЕСТВА МНОГОКВАРТИРНЫХ </a:t>
                      </a:r>
                      <a:r>
                        <a:rPr lang="ru-RU" sz="1600" b="1" i="0" u="sng" strike="noStrike" dirty="0" smtClean="0">
                          <a:solidFill>
                            <a:srgbClr val="003399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ДОМОВ на 2016 год  </a:t>
                      </a:r>
                      <a:endParaRPr lang="ru-RU" sz="1600" b="1" i="0" u="sng" strike="noStrike" dirty="0">
                        <a:solidFill>
                          <a:srgbClr val="003399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981" marR="5981" marT="5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693">
                <a:tc gridSpan="6">
                  <a:txBody>
                    <a:bodyPr/>
                    <a:lstStyle/>
                    <a:p>
                      <a:pPr algn="ctr" fontAlgn="b"/>
                      <a:endParaRPr lang="ru-RU" sz="1600" b="1" i="0" u="sng" strike="noStrike" dirty="0">
                        <a:solidFill>
                          <a:srgbClr val="003399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5981" marR="5981" marT="59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8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Адреса многоквартирных домов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Дата заключения договора управления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Наименование работ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Сумма планируемых работ, ( с НДС ), в руб.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Срок выполнения работ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62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ул.Высотная, 4а              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01.06.2014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Утепление межпанельных швов  100м.п.  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39 700,00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01.08. -31.08.2016г.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подъезда № 4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200 744,91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- 30.06.2016г.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подъезда № 5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209 785,73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01.07. - 31.07.2016г.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подъезда № 6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200 496,05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01.08. - 31.08.2016г.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металлических ограждений - 15 </a:t>
                      </a:r>
                      <a:r>
                        <a:rPr lang="ru-RU" sz="1200" b="1" i="0" u="none" strike="noStrike" dirty="0" err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м.п</a:t>
                      </a:r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20 620,80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01.05. - 31.05.2016г.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671 347,49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6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ул.Партизана Железняка,12  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11.08.2014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малых архитектурных форм на дворовой территории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41 742,15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01.07. -31.07.2016г.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41 742,15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62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3399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ул.Аэровокзальная, 8и       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11.08.2014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пластиковых окон в подъезде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88 500,00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-15.07.2016г.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7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тамбурной двери (пластик)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32 000,00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-15.07.2016г.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почтовых ящиков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28 712,65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15.09. -30.09.2016г.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подъезда 1,3 этаж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123 024,99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01.08. -15.09.2016г.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5981" marR="5981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272 237,64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981" marR="5981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0825" y="692150"/>
          <a:ext cx="8713788" cy="5816602"/>
        </p:xfrm>
        <a:graphic>
          <a:graphicData uri="http://schemas.openxmlformats.org/drawingml/2006/table">
            <a:tbl>
              <a:tblPr/>
              <a:tblGrid>
                <a:gridCol w="288058"/>
                <a:gridCol w="1368281"/>
                <a:gridCol w="1008207"/>
                <a:gridCol w="2880592"/>
                <a:gridCol w="1368281"/>
                <a:gridCol w="1800369"/>
              </a:tblGrid>
              <a:tr h="72014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ул.2-ая Хабаровская,12а  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11.08.2014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Проектно-сметная документация на электро монтажные работы многоквартирного дома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48 570,69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01.02. -29.02.2016г.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Электромонтажные работы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1 560 300,00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01.07. -31.08.2016г.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Утепление межпанельных швов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39 700,00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01.08. -31.08.2016г.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1 648 570,69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ул.Ленина, 133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25.08.2014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дворового фасада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1 332 095,64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01.05. - 10.08.2016г.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1 332 095,64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0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ул.Конституции СССР, 23   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01.09.2014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Частичный ремонт кровли (примыкания)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22 223,14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-15.07.2016г.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поэтажных электрощитков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355 413,83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01.05. -31.05.2016г.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2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Частичная замена клапанов мусоропровода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15 367,65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01.04. -30.04.2016г.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7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малых архитектурных форм на дворовой территории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181 002,58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-15.07.2016г.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574 007,20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ул.Тотмина, 13                        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22.09.2014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пластиковых окон в подъездах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240 014,97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-15.07.2016г.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Утепление межпанельных швов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39 700,00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01.08. -31.08.2016г.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279 714,97</a:t>
                      </a:r>
                    </a:p>
                  </a:txBody>
                  <a:tcPr marL="9154" marR="9154" marT="9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154" marR="9154" marT="9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7950" y="765175"/>
          <a:ext cx="8712200" cy="6016626"/>
        </p:xfrm>
        <a:graphic>
          <a:graphicData uri="http://schemas.openxmlformats.org/drawingml/2006/table">
            <a:tbl>
              <a:tblPr/>
              <a:tblGrid>
                <a:gridCol w="288006"/>
                <a:gridCol w="1368031"/>
                <a:gridCol w="1008023"/>
                <a:gridCol w="2808064"/>
                <a:gridCol w="1296030"/>
                <a:gridCol w="1944046"/>
              </a:tblGrid>
              <a:tr h="59216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ул.Свердловская,13             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01.10.2014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пластиковых окон в подъездах №№ 1,2,4,6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819 999,41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01.03. -30.04.2016г.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подъезда № 4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361 655,90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01.07. -31.07.2016г.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подъезда № 5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355 401,79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-30.06.2016г.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подъезда № 6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338 782,26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01.05. -31.05.2016г.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1 875 839,36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5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пр.Мира, 140                    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01.12.2014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Выборочный ремонт кирпичных  вентиляционных труб на кровле.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203 507,37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- 31.07.2016г.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203 507,37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8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ул.Можайского, 16            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01.12.2014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пластиковых окон в подъездах № 2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77 016,68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01.07. -31.07.2016г.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77 016,68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ул.Можайского, 17            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01.10.2015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Утепление межпанельных швов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79 400,00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-15.07.2016г.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79 400,00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ул.1-ых Пионеров, 15       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01.01.2015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Проект на приборы учета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20 000,00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01.05. -31.05.2016г.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1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прибора учета на тепло и горячую воду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390 000,00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01.06. -31.06.2016г.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410 000,00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6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 Карбышева, 12                      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01.07.2015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лавочек ( 2 шт.)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11 031,31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01.05. -31.05.2016г.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8797" marR="8797" marT="87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11 031,31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797" marR="8797" marT="87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42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0825" y="692150"/>
          <a:ext cx="8642350" cy="5976940"/>
        </p:xfrm>
        <a:graphic>
          <a:graphicData uri="http://schemas.openxmlformats.org/drawingml/2006/table">
            <a:tbl>
              <a:tblPr/>
              <a:tblGrid>
                <a:gridCol w="299057"/>
                <a:gridCol w="1703331"/>
                <a:gridCol w="1040203"/>
                <a:gridCol w="2600508"/>
                <a:gridCol w="1334927"/>
                <a:gridCol w="1664324"/>
              </a:tblGrid>
              <a:tr h="447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err="1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ул.Кутузова</a:t>
                      </a:r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, 91 "Б"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01.09.2015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козырька подъезд № 2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89 526,21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01.07. -31.07.2016г.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89 526,21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0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 Крупской, 38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01.10.2015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Проектно-сметная документация на визуальное обследования  фундамента многоквартирного дома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43 660,00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01.02. -29.02.2016г.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43 660,00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3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 Аэровокзальная, 2 "Е" 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01.10.2015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ВРУ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94 755,73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01.09. -</a:t>
                      </a:r>
                      <a:r>
                        <a:rPr lang="ru-RU" sz="1400" b="1" i="0" u="none" strike="noStrike" dirty="0" smtClean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30.09.2016г</a:t>
                      </a:r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94 755,73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3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 Аэровокзальная, 2 "Ж" 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01.10.2015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Санитарная обрезка деревьев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23 821,36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01.02. -29.02.2016г.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23 821,36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пр.Мира, 3                            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01.10.2015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Ремонт подъезда № 4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409 328,77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01.03. -20.04.2016г.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409 328,77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ул.Крупской, 40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01.09.2015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Установка системы  видионаблюдения 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59 700,00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01.05. -20.05.2016г.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89">
                <a:tc gridSpan="4"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Итого: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59 700,00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7" marR="9527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789">
                <a:tc gridSpan="4"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ВСЕГО: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8 197 302,57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7" marR="9527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43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44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775739"/>
            <a:ext cx="8640960" cy="39703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начато  МП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«МУК Красноярская»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мае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года,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 продолжается по сегодняшний день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Отремонтированы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покрашены малые архитектурные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формы, завезено 78 </a:t>
            </a:r>
            <a:r>
              <a:rPr lang="ru-RU" alt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куб.метров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земли на  52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дворовые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(для  устройства  газонов   и  клумб),    и  41 </a:t>
            </a:r>
            <a:r>
              <a:rPr lang="ru-RU" alt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куб.метр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песка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детских песочниц в 38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дворов, установлены газонные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ограждения по ул. Кутузова, 54.                                              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5" y="2872672"/>
            <a:ext cx="4258816" cy="3407953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67" y="2884460"/>
            <a:ext cx="4320480" cy="3384376"/>
          </a:xfrm>
          <a:prstGeom prst="rect">
            <a:avLst/>
          </a:prstGeom>
          <a:ln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236360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45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503" y="626205"/>
            <a:ext cx="8824001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Впервые,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силами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РЭУ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изготовили и установили 4 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песочницы, получилось очень красиво.  Сумма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составила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157 692,68 рублей.</a:t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Кроме того, были выполнены: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санитарной  обрезке и валке деревьев  на 7 дворовых территориях  на сумму: 74 271,32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руб. ;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проведены первые покосы травяных 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газонов </a:t>
            </a: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дворах МКД. </a:t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106603"/>
            <a:ext cx="4469844" cy="2770669"/>
          </a:xfrm>
          <a:prstGeom prst="rect">
            <a:avLst/>
          </a:prstGeom>
          <a:ln>
            <a:solidFill>
              <a:srgbClr val="003399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364" y="3106604"/>
            <a:ext cx="4210141" cy="2770668"/>
          </a:xfrm>
          <a:prstGeom prst="rect">
            <a:avLst/>
          </a:prstGeom>
          <a:ln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32724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5689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Переходим ко второму этапу благоустройства.   Работы много. В этом году должны кардинально преобразиться  несколько дворов. Поданы заявки на  участие в конкурсе  « Самый благоустроенный район города Красноярска» по номинациям: «Лучший двор района», «Самый зеленый двор», «Лучший двор, благоустроенный с активным участием жителей», «Лучший цветник/ клумба».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64704"/>
            <a:ext cx="4896544" cy="3672408"/>
          </a:xfrm>
          <a:prstGeom prst="rect">
            <a:avLst/>
          </a:prstGeom>
          <a:ln>
            <a:solidFill>
              <a:srgbClr val="333399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9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47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022234"/>
            <a:ext cx="8640960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1866"/>
            <a:ext cx="7993853" cy="5995391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38119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510" y="2348880"/>
            <a:ext cx="5473003" cy="4110398"/>
          </a:xfrm>
          <a:prstGeom prst="rect">
            <a:avLst/>
          </a:prstGeom>
          <a:ln>
            <a:solidFill>
              <a:srgbClr val="333399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971600" y="908386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Дворовая территория является местом коллективного отдыха жителей. </a:t>
            </a:r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главное, что необходимо человеку в окружающем его дворе – это удобство, безопасность и красота.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62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49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022234"/>
            <a:ext cx="8640960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759015"/>
            <a:ext cx="4320226" cy="2978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759759"/>
            <a:ext cx="4389957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3841724"/>
            <a:ext cx="4355976" cy="2859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42" y="3825352"/>
            <a:ext cx="4440423" cy="287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455277904"/>
              </p:ext>
            </p:extLst>
          </p:nvPr>
        </p:nvGraphicFramePr>
        <p:xfrm>
          <a:off x="581456" y="2060848"/>
          <a:ext cx="8008685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1" name="Rectangle 2"/>
          <p:cNvSpPr txBox="1">
            <a:spLocks noChangeArrowheads="1"/>
          </p:cNvSpPr>
          <p:nvPr/>
        </p:nvSpPr>
        <p:spPr bwMode="auto">
          <a:xfrm>
            <a:off x="339724" y="692150"/>
            <a:ext cx="8264723" cy="100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Состав многоквартирных домов, </a:t>
            </a:r>
          </a:p>
          <a:p>
            <a:pPr algn="ctr" eaLnBrk="1" hangingPunct="1"/>
            <a:r>
              <a:rPr lang="ru-RU" altLang="ru-RU" sz="2000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находящихся в управлении МП «МУК Красноярская», </a:t>
            </a:r>
          </a:p>
          <a:p>
            <a:pPr algn="ctr" eaLnBrk="1" hangingPunct="1"/>
            <a:r>
              <a:rPr lang="ru-RU" altLang="ru-RU" sz="2000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зависимости от срока эксплуатации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50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692696"/>
            <a:ext cx="8428359" cy="520142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Участие </a:t>
            </a:r>
            <a:b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в  </a:t>
            </a:r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программах</a:t>
            </a:r>
            <a:b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 Согласно 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постановлению администрации города Красноярска от 24.03.2014     № 143 « О порядке предоставления субсидий из бюджета города на проведение капитального ремонта и ремонта дворовых территорий  многоквартирных домов за счет средств муниципального дорожного фонда города Красноярска»  управляющая компания МП «МУК Красноярская» подготовила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участие в программе капитального ремонта  дворовых территорий многоквартирных домов по следующим адресам:  </a:t>
            </a:r>
            <a:r>
              <a:rPr lang="ru-RU" altLang="ru-RU" sz="1600" b="1" u="sng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ул.Аэровокзальная</a:t>
            </a:r>
            <a:r>
              <a:rPr lang="ru-RU" altLang="ru-RU" sz="1600" b="1" u="sng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8и, ул. Партизана Железняка, 12, ул. Кутузова, 91б, </a:t>
            </a:r>
            <a:r>
              <a:rPr lang="ru-RU" altLang="ru-RU" sz="1600" b="1" u="sng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ул.Крупской</a:t>
            </a:r>
            <a:r>
              <a:rPr lang="ru-RU" altLang="ru-RU" sz="1600" b="1" u="sng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40, ул. Юшкова, 48, ул. Академика Вавилова, 48. 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 Подготовлены </a:t>
            </a:r>
            <a:r>
              <a:rPr lang="ru-RU" altLang="ru-RU" sz="16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отправлены   заявки на участие в конкурсе «Самый благоустроенный район города Красноярска» по семи номинациям: «Лучший красноярский двор; «Лучший двор района»; «Самый зеленый двор»; «Самый чистый и ухоженный двор»; «Лучший двор, благоустроенный с активным участием жителей»; «Самый креативный двор»;  «Лучший цветник/клумба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(дома по </a:t>
            </a:r>
            <a:r>
              <a:rPr lang="ru-RU" altLang="ru-RU" sz="1600" b="1" u="sng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ул.Высотная</a:t>
            </a:r>
            <a:r>
              <a:rPr lang="ru-RU" altLang="ru-RU" sz="1600" b="1" u="sng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4 «А»; ул.Курчатова,10; </a:t>
            </a:r>
            <a:r>
              <a:rPr lang="ru-RU" altLang="ru-RU" sz="1600" b="1" u="sng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ул.Конституции</a:t>
            </a:r>
            <a:r>
              <a:rPr lang="ru-RU" altLang="ru-RU" sz="1600" b="1" u="sng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СССР, 23; ул. 9 Мая, 83 корпус 1;  8 Марта,18;  ул. Карла Маркса </a:t>
            </a:r>
            <a:r>
              <a:rPr lang="ru-RU" altLang="ru-RU" sz="1600" b="1" u="sng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175, ул. </a:t>
            </a:r>
            <a:r>
              <a:rPr lang="ru-RU" altLang="ru-RU" sz="1600" b="1" u="sng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Забобонова</a:t>
            </a:r>
            <a:r>
              <a:rPr lang="ru-RU" altLang="ru-RU" sz="1600" b="1" u="sng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2; </a:t>
            </a:r>
            <a:r>
              <a:rPr lang="ru-RU" altLang="ru-RU" sz="1600" b="1" u="sng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ул.Забобонова</a:t>
            </a:r>
            <a:r>
              <a:rPr lang="ru-RU" altLang="ru-RU" sz="1600" b="1" u="sng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4)</a:t>
            </a:r>
            <a:r>
              <a:rPr lang="ru-RU" altLang="ru-RU" sz="16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51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022234"/>
            <a:ext cx="8640960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65" y="792950"/>
            <a:ext cx="6883886" cy="5679288"/>
          </a:xfrm>
          <a:prstGeom prst="rect">
            <a:avLst/>
          </a:prstGeom>
          <a:ln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34602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52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022234"/>
            <a:ext cx="8640960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8" y="620689"/>
            <a:ext cx="7968884" cy="5976664"/>
          </a:xfrm>
          <a:prstGeom prst="rect">
            <a:avLst/>
          </a:prstGeom>
          <a:ln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9650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53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022234"/>
            <a:ext cx="8640960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4" y="754767"/>
            <a:ext cx="7972846" cy="5979634"/>
          </a:xfrm>
          <a:prstGeom prst="rect">
            <a:avLst/>
          </a:prstGeom>
          <a:ln w="9525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26094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54</a:t>
            </a:fld>
            <a:endParaRPr lang="ru-RU" alt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2022234"/>
            <a:ext cx="8640960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0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/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> </a:t>
            </a: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>
                <a:solidFill>
                  <a:srgbClr val="003399"/>
                </a:solidFill>
                <a:effectLst/>
                <a:latin typeface="+mj-lt"/>
              </a:rPr>
            </a:br>
            <a: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3399"/>
                </a:solidFill>
                <a:effectLst/>
                <a:latin typeface="+mj-lt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30834"/>
            <a:ext cx="7920880" cy="5940660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285768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08912" cy="5976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работы МП «МУК Красноярская»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Главой города Красноярска</a:t>
            </a:r>
          </a:p>
          <a:p>
            <a:pPr marL="0" indent="0" algn="ctr">
              <a:buNone/>
            </a:pPr>
            <a:endParaRPr lang="ru-RU" sz="10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Глава города Красноярска 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Эдхам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Акбулатов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25 марта 2016 года проинспектировал работу МП «МУК Красноярская» и встретился с  жителями многоквартирных домов по ул. Можайского, № 16, № 17 и ул. Курчатова,10.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В беседе с жителями домов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Эдхам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Шукреевич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интересовался,  какие изменения произошли с момента выбора новой управляющей компании. Заместитель председателя совета  многоквартирного дома №16 по ул. Можайского Галина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Акимкова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рассказала, что дом перешел в управление МП «МУК Красноярская» с 1 декабря 2014 года. За этот промежуток  времени  проведены работы по замене щитового оборудования с  установкой приборов учета электрической энергии, заменены счетчики потребления холодной воды, выполнен ремонт межпанельных швов. В течение летнего периода проведено благоустройство дворовой территории с устройством  газонов, установлены вазоны, высажены цветы. В ближайшее время планируется заменить оконные блоки в подъездах, которые не менялись со дня заселения  этого дома, а дому уже 53 года.</a:t>
            </a:r>
          </a:p>
          <a:p>
            <a:pPr marL="0" indent="0" algn="ctr">
              <a:buNone/>
            </a:pPr>
            <a:endParaRPr lang="ru-RU" sz="1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91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К разговору с Главой города с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Эдхамом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Акбулатовым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присоединились председатель дома по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ул.Можайского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17 и жители дома № 10 по ул. Курчатова. Председатель дома по ул. Можайского, 17  Тамара Кобелева сообщила, что дом находится в управлении МП «МУК Красноярская» всего 5 месяцев, но жители уже увидели перемены к лучшему. Все присутствующие отметили совершенно другой подход к делу, а главное, уважительное отношение к людям. С жителями  согласовываются все ремонтные работы, быстро устраняются все замечания. В подъездах и дворах стало чище.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После общения с жителями многоквартирных домов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Эдхам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Акбулатов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побывал на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ремонто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эксплуатационном участке МП «МУК Красноярская».  На участке создана единая диспетчерская служба, которая позволяет эффективно взаимодействовать с жителями и централизовано отслеживать ход исполнения всех обращений.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Технический участок оснащен современным оборудованием для оперативного и качественного выполнения работ по содержанию и текущему ремонту жилого фонда.</a:t>
            </a:r>
          </a:p>
          <a:p>
            <a:pPr marL="0" indent="0" algn="just">
              <a:buNone/>
            </a:pPr>
            <a:endParaRPr lang="ru-RU" sz="1600" b="1" dirty="0" smtClean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15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 </a:t>
            </a:r>
            <a:r>
              <a:rPr 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РЭУ МП «МУК Красноярская» Владимир </a:t>
            </a:r>
            <a:r>
              <a:rPr lang="ru-RU" sz="1800" b="1" dirty="0" err="1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Козловец</a:t>
            </a:r>
            <a:r>
              <a:rPr lang="ru-RU" sz="18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рассказал о принципах работы компании и отметил, что  с жителями обслуживаемых домов поддерживается постоянная связь. Каждый месяц председателям советов многоквартирных домов предоставляются подробные  отчеты о выполненных работах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По итогам проверки МП «МУК Красноярская»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Эдхам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Акбулатов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отметил, что необходимо поддерживать высокий уровень работы. Создавая два года назад МП «МУК Красноярская», была поставлена задача сформировать новый стандарт качества услуг в сфере ЖКХ на основе интересов и потребностей красноярцев. То, что МП «МУК Красноярская» готова работать в интересах собственников жилья, подтверждается увеличением количества домов, находящихся под управлением компании. Этот стандарт работы нельзя нарушать. Нужно стремится, чтобы компания развивалась. Цель нашей работы – предложить данный стандарт всем УК города. Люди сами выбирают, под управлением какой компании им жить. Важно, чтобы компании конкурировали друг с другом, повышая качество обслуживания.</a:t>
            </a:r>
            <a:endParaRPr lang="ru-RU" sz="1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33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908720"/>
            <a:ext cx="7491419" cy="525658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12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09" y="733413"/>
            <a:ext cx="4297662" cy="283100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890" y="733413"/>
            <a:ext cx="4202702" cy="283100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09" y="3607581"/>
            <a:ext cx="4297661" cy="282353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890" y="3607580"/>
            <a:ext cx="4187541" cy="282353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64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1403648" y="692696"/>
            <a:ext cx="6264696" cy="1224136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ПРИЕМКИ</a:t>
            </a:r>
            <a:b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 в управление </a:t>
            </a:r>
            <a:b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МП "МУК </a:t>
            </a:r>
            <a:r>
              <a:rPr lang="ru-RU" altLang="ru-RU" sz="20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Красноярская« за период</a:t>
            </a:r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01 июня 2014г. по 30 июня 2016г.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78" y="2167160"/>
            <a:ext cx="8180791" cy="4104456"/>
          </a:xfrm>
          <a:prstGeom prst="rect">
            <a:avLst/>
          </a:prstGeom>
          <a:ln w="12700">
            <a:solidFill>
              <a:srgbClr val="003399"/>
            </a:solidFill>
          </a:ln>
        </p:spPr>
      </p:pic>
    </p:spTree>
    <p:extLst>
      <p:ext uri="{BB962C8B-B14F-4D97-AF65-F5344CB8AC3E}">
        <p14:creationId xmlns:p14="http://schemas.microsoft.com/office/powerpoint/2010/main" val="227837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976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организация </a:t>
            </a:r>
            <a:r>
              <a:rPr lang="ru-RU" sz="24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24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коммунального хозяйства в области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многоквартирными домами -2016»</a:t>
            </a: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феврале 2016 года Служба строительного надзора и жилищного контроля Красноярского края пригласила принять участие МП «МУК Красноярская» в конкурсе , который проводится ежегодно «Лучшая организация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коммунального хозяйства в области управления многоквартирными домами -2016». Целью проведения конкурса является пропаганда и распространение передового опыта в сфере жилищно- коммунального хозяйства, выявление организаций, управляющих многоквартирными домами, обеспечивших наилучшее содержание, ремонт и эксплуатацию многоквартирных жилых домов, комфортное проживание граждан и их информированность о деятельности организации.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Конкурс проводился по трем номинациям: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 лучшая управляющая организация;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 лучшее товарищество собственников жилья, жилищно-строительный кооператив и иной специализированный кооператив;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 лучший многоквартирный дом при непосредственном способе управления.</a:t>
            </a:r>
          </a:p>
          <a:p>
            <a:pPr marL="0" indent="0" algn="just">
              <a:buNone/>
            </a:pPr>
            <a:endParaRPr lang="ru-RU" sz="1800" b="1" dirty="0" smtClean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b="1" dirty="0" smtClean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98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МП «МУК Красноярская» была создана в марте 2014 года и в конкурсе на «лучшую управляющую организацию» принимала участие впервые.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 итогам конкурса МП «МУК Красноярская» стала победителем в номинации «Лучшая организация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коммунального хозяйства в области управления многоквартирными домами -2016».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Получить диплом победителя тем более приятно, если учесть, что на победу претендовали не только красноярские компании, но и управляющие организации с территории всего Красноярского края. 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честь праздника « Дня работников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–коммунального хозяйства» почетными грамотами и благодарственными письмами губернатора Красноярского края, Главы города Красноярска и Красноярской краевой организации профсоюза жизнеобеспечения за высокие достижения в труде и высокий профессионализм награждены сотрудники МП «МУК Красноярская» директор Супрун Сергей Анатольевич, начальник участка </a:t>
            </a:r>
            <a:r>
              <a:rPr lang="ru-RU" sz="1800" b="1" dirty="0" err="1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Козловец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Николаевич, инженер- сметчик Козлова Галина Валерьевна.</a:t>
            </a:r>
            <a:endParaRPr lang="ru-RU" sz="1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182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62" y="980728"/>
            <a:ext cx="8076190" cy="561662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245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63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8640"/>
            <a:ext cx="4456582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64</a:t>
            </a:fld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4554"/>
            <a:ext cx="4256317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980728"/>
            <a:ext cx="8640960" cy="550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100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контейнерной площадки </a:t>
            </a:r>
            <a:endParaRPr lang="ru-RU" sz="24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раздельного сбора 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мусора 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sz="24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 мая 2016 года на территории  многоквартирного дома по ул. Крупской, 28а появилась первая контейнерная площадка для раздельного сбора мусора.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Дом находится под управлением муниципальной управляющей компании «Красноярская». Решение об организации площадки было принято совместно с собственниками многоквартирных домов, использующих данную контейнерную площадку .      Раздельный сбор отходов - это один из перспективных и реальных путей по уменьшению отходов, направляемых на полигоны, и использованию вторсырья в хозяйственных целях. Развитие данного направления РФ признано приоритетным.  В соответствии с изменениями законодательства об отходах (Федеральный закон от 23.12.2014 № 458-ФЗ) с 1 января 2017 года вводится запрет на захоронение отдельных видов твердых коммунальных отходов, имеющих в своем составе полезные компоненты. Перечень таких отходов будет установлен правовым актом Правительства РФ.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70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0688"/>
            <a:ext cx="7713476" cy="589088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31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36823"/>
            <a:ext cx="7704856" cy="5864015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67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7868" y="620688"/>
            <a:ext cx="87129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Оборудование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контейнерной стоянки – первый опыт реализации подобного проекта для муниципальной управляющей компании. Площадку устанавливали   совместно с  заготовителями вторсырья. Жители  могут отдельно собирать ПЭТ-сырье и бумагу в специально промаркированные сборники, а оставшийся мусор сбрасывать в современные </a:t>
            </a:r>
            <a:r>
              <a:rPr lang="ru-RU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евроконтейнеры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расположенные рядом на площадке. Для крупногабаритных отходов также оборудовано отдельное место. Поэтому  сколько отходов поедет на полигон, а сколько будет переработано в новые товары, сейчас целиком и полностью зависит от сознательности и желания жителей.</a:t>
            </a:r>
          </a:p>
          <a:p>
            <a:pPr algn="just"/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открытии контейнерной площадки для раздельного сбора мусора присутствовал Первый заместитель Главы города – руководитель департамента городского хозяйства Игорь Титенков: «На сегодняшний день обязательный порядок сортировки отходов пока не введен. Но когда закон вступит в силу, управляющие компании будут обязаны внедрять раздельный сбор в массовом порядке. Мы должны быть готовы к исполнению законодательства, так как понимаем, что  внедрение раздельного сбора – процесс, требующий времени. К тому же для успешной реализации закона  необходимо повышать  уровень экологической культуры населения. Мы надеемся, что площадка по ул. Крупской будет позитивным примером как для управляющих организаций города, так и для жителей многоквартирных домов».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8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0" indent="0" algn="just">
              <a:buNone/>
            </a:pPr>
            <a:endParaRPr lang="ru-RU" sz="1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7868" y="620688"/>
            <a:ext cx="85226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"МУК Красноярская" подвело итоги ликвидации последствий снегопада на майских праздниках</a:t>
            </a:r>
          </a:p>
          <a:p>
            <a:pPr algn="ctr"/>
            <a:endParaRPr lang="ru-RU" sz="24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Победы в Красноярск  пришла настоящая зима. Майский снегопад повалил  деревья и оборвал провода. </a:t>
            </a:r>
          </a:p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первые часы после снегопада работниками МП «МУК Красноярская» ликвидированы наиболее опасные последствия, в том числе и рухнувшее дерево во дворе жилого дома по ул. Менжинского, 8.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38" y="3596168"/>
            <a:ext cx="4228571" cy="318095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882" y="3596844"/>
            <a:ext cx="4257143" cy="320000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87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7993012" cy="842963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прироста площади многоквартирных домов, находящихся в управлении МП "МУК Красноярская", </a:t>
            </a:r>
            <a:b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июня 2014 г. по июнь 2016 г.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8B2C4-0318-4169-86CC-3C94ED5521F3}" type="slidenum">
              <a:rPr lang="ru-RU" altLang="ru-RU" smtClean="0"/>
              <a:pPr/>
              <a:t>7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466873" cy="3876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0" indent="0" algn="just">
              <a:buNone/>
            </a:pPr>
            <a:endParaRPr lang="ru-RU" sz="1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7868" y="620688"/>
            <a:ext cx="85226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недели проводились работы по ликвидации последствий обильного снегопада в 29 дворах многоквартирных домов .</a:t>
            </a:r>
          </a:p>
          <a:p>
            <a:pPr algn="just"/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Во время уборки были задействованы 5 единиц  автотехники, а так же  16 человек , из них 4 дорожных рабочих,  остальные дворники. Объём вывезенной древесины (ветки и т д.) составил 228 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кубов   на общую сумму  235 895,64 руб. ( с НДС).      </a:t>
            </a: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Последствия снежной стихии  были ликвидированы, МП " МУК Красноярская" оперативно справилось  с последствиями снегопада, и привело дворы в надлежащий вид.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0" y="2460563"/>
            <a:ext cx="4261302" cy="338437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414" y="2440318"/>
            <a:ext cx="4268125" cy="340462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B/>
            <a:contourClr>
              <a:srgbClr val="333399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70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01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7"/>
            <a:ext cx="8229600" cy="237626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0" indent="0" algn="just">
              <a:buNone/>
            </a:pPr>
            <a:endParaRPr lang="ru-RU" sz="1800" b="1" dirty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Многоквартирный жилой дом  по ул. Железнодорожников, 12 принят в управление МП «МУК Красноярская» 3 июня 2016 г.</a:t>
            </a:r>
          </a:p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Во время осмотра дома, выяснилось, что козырьки над входами в подъезды №1, 2, 3, 7 находятся в аварийном состоянии. При осмотре было установлено, что произошло смещение ж/б плит опирающихся на закладные детали. </a:t>
            </a:r>
          </a:p>
          <a:p>
            <a:pPr marL="0" indent="0" algn="just">
              <a:buNone/>
            </a:pPr>
            <a:endParaRPr lang="ru-RU" sz="1800" b="1" dirty="0" smtClean="0">
              <a:solidFill>
                <a:srgbClr val="0033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7868" y="620688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аварийных козырьков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18764" y="2897762"/>
            <a:ext cx="3546036" cy="410445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00175" y="2964822"/>
            <a:ext cx="3546035" cy="397033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71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868" y="799210"/>
            <a:ext cx="8229600" cy="539482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8 июня 2016 года в 12:00, была начата работа по демонтажу четырех козырьков. Работы по демонтажу выполнили специалисты обслуживающей организации РЭУ МП «МУК Красноярская».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7868" y="6206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2" y="1802494"/>
            <a:ext cx="4175836" cy="371473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068" y="1769769"/>
            <a:ext cx="4602768" cy="374913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72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60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7"/>
            <a:ext cx="8229600" cy="129614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сегодняшний день, МП «МУК Красноярская» произвело обследование козырьков 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lang="ru-RU" sz="1800" b="1" dirty="0" smtClean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домов находящихся в управлении. По результатам обследования, произведены все необходимые работы по сохранению и восстановлению конструкций и элементов.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7868" y="62068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74" y="2383938"/>
            <a:ext cx="4182894" cy="392538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383938"/>
            <a:ext cx="4427984" cy="392538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333399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73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73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74</a:t>
            </a:fld>
            <a:endParaRPr lang="ru-RU" alt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08720"/>
            <a:ext cx="836327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уберечь общедомовое имущество</a:t>
            </a:r>
            <a:r>
              <a:rPr 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управлении МП «МУК Красноярская» находятся два новых многоквартирных дома по ул. 9 Мая 83 корпус 1 и ул. 9 Мая 83 корпус 2 с годами постройки 2014 и 2015 года соответственно. Собственники этих многоквартирных домов задумались над вопросом, как сохранить и уберечь общедомовое имущество, как защитить свой дом  от противоправных действий и вандализма.</a:t>
            </a:r>
          </a:p>
          <a:p>
            <a:pPr algn="just"/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МП «МУК Красноярская» совместно с советами домов приняли решение об установке круглосуточной системы видеонаблюдения. Данная система позволяет наблюдать за придомовой территорией и местами общего пользования многоквартирных домов, постоянно фиксировать всех, кто входит в жилой дом и, при необходимости, быть свидетелем и помощником в поиске тех, кто мог нанести вред как общему имуществу, так и частной собственности. Так же система видеонаблюдения является хорошим помощником для заботливых родителей, так как позволяет наблюдать за тем, как ваши дети играют во дворе жилого дома в реальном времени, не выходя из квартиры.</a:t>
            </a:r>
          </a:p>
          <a:p>
            <a:pPr algn="just"/>
            <a:r>
              <a:rPr 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Муниципальная управляющая компания помогла организовать и установила систему видеонаблюдения в данных многоквартирных домах.</a:t>
            </a:r>
          </a:p>
          <a:p>
            <a:pPr algn="ctr"/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6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88640" y="-1239874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75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36681" y="444101"/>
            <a:ext cx="3145122" cy="2918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3806015" cy="4281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510" y="3573016"/>
            <a:ext cx="3867315" cy="31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856357"/>
            <a:ext cx="74168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уверены, что искренняя забота о наших 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жителях 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их имуществе, честное и профессиональное выполнение своих обязанностей — 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простой 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надежный путь к завоеванию и удержанию 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лидирующей 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на рынке жилищно-коммунальных услуг. </a:t>
            </a:r>
            <a:endParaRPr lang="ru-RU" sz="24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Для нашей компании важной ценностью было, есть и будет всегда – человеческие отношения, вежливое и искреннее отношение ко всем обратившимся к нам людям, понимание их проблем, и оперативное реагирование на них. </a:t>
            </a:r>
          </a:p>
          <a:p>
            <a:pPr algn="just"/>
            <a:endParaRPr lang="ru-RU" sz="24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400" b="1" u="sng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выстраиваются человеческие отношения, выигрывают все,  и жители наших домов и мы сами! </a:t>
            </a:r>
            <a:endParaRPr lang="ru-RU" sz="2400" b="1" u="sng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76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24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985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endParaRPr lang="ru-RU" sz="7200" b="1" dirty="0" smtClean="0">
              <a:solidFill>
                <a:srgbClr val="333399"/>
              </a:solidFill>
              <a:latin typeface="Arial" panose="020B0604020202020204" pitchFamily="34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sz="7200" b="1" dirty="0" smtClean="0">
                <a:solidFill>
                  <a:srgbClr val="003399"/>
                </a:solidFill>
                <a:latin typeface="Arial" panose="020B0604020202020204" pitchFamily="34" charset="0"/>
              </a:rPr>
              <a:t>Спасибо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sz="7200" b="1" dirty="0" smtClean="0">
                <a:solidFill>
                  <a:srgbClr val="003399"/>
                </a:solidFill>
                <a:latin typeface="Arial" panose="020B0604020202020204" pitchFamily="34" charset="0"/>
              </a:rPr>
              <a:t>за внимание</a:t>
            </a:r>
            <a:endParaRPr lang="ru-RU" sz="7200" b="1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77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D44B-5BB3-4639-A7E6-CDDB9FD8FDA4}" type="slidenum">
              <a:rPr lang="ru-RU" altLang="ru-RU" smtClean="0"/>
              <a:pPr/>
              <a:t>8</a:t>
            </a:fld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544401"/>
            <a:ext cx="7571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Процент сбора </a:t>
            </a:r>
            <a:r>
              <a:rPr lang="ru-RU" sz="2400" b="1" dirty="0">
                <a:solidFill>
                  <a:srgbClr val="00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платы за ЖКУ на текущую дату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528341"/>
              </p:ext>
            </p:extLst>
          </p:nvPr>
        </p:nvGraphicFramePr>
        <p:xfrm>
          <a:off x="504353" y="1196752"/>
          <a:ext cx="3672408" cy="5341356"/>
        </p:xfrm>
        <a:graphic>
          <a:graphicData uri="http://schemas.openxmlformats.org/drawingml/2006/table">
            <a:tbl>
              <a:tblPr/>
              <a:tblGrid>
                <a:gridCol w="1800200"/>
                <a:gridCol w="1008112"/>
                <a:gridCol w="864096"/>
              </a:tblGrid>
              <a:tr h="6805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Дом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Дата принятия дома в управление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% сбора с 01.01.16г. по 30.06.16г.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Армейская, д. 21 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01.07.2014г.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Кутузова д. 91 б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01.09.2015г.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96,5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2-я Хабаровская, д. 12 а 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11.08.2014г.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95,9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Ленина, д. 133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25.08.2014г.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95,4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Крупская, д. 40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01.09.2015г.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94,7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Аэровокзальная, д. 8 и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11.08.2014г.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94,2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Аэровокзальная, д. 2 ж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01.10.2015г.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94,2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Тотмина, д. 1а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17.12.2015г.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94,2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пр-кт Свободный, д. 52 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11.08.2014г.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94,0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Аэровокзальная, д. 2 е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01.10.2015г.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93,4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Тотмина, д. 13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22.09.2014г.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93,2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Высотная, д. 4 а 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01.06.2014г.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92,6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Конституции СССР, д. 23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01.09.2014г.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92,4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Карбышева, д. 12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01.07.2015г.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пр-кт Мира, д. 3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01.10.2015г.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 1-ых Пионеров, д. 15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01.01.2015г.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92,0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Крупская, д. 28 а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01.10.2015г.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91,4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П.Железняка, д. 12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11.08.2014г.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91,4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Можайского, д. 16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01.12.2014г.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91,2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Можайского, д. 17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01.10.2015г.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89,4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Крупская, д. 38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01.10.2015г.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89,4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пр-кт Свободный, д. 50 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01.10.2015г.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89,0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 Свердловская, д. 13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01.10.2014г.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88,9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942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Курчатова, д. 10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09.12.2015г.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88,2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904464"/>
              </p:ext>
            </p:extLst>
          </p:nvPr>
        </p:nvGraphicFramePr>
        <p:xfrm>
          <a:off x="4427984" y="1196756"/>
          <a:ext cx="3960440" cy="4974266"/>
        </p:xfrm>
        <a:graphic>
          <a:graphicData uri="http://schemas.openxmlformats.org/drawingml/2006/table">
            <a:tbl>
              <a:tblPr/>
              <a:tblGrid>
                <a:gridCol w="1996125"/>
                <a:gridCol w="1057708"/>
                <a:gridCol w="906607"/>
              </a:tblGrid>
              <a:tr h="6393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Дом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Дата принятия дома в управление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% сбора с 01.01.16г. по 30.06.16г.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Ломоносова, д. 32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22.09.2014г.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87,4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пр-кт Мира, д. 140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01.12.2014г.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83,7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Чкалова, д. 41 а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01.12.2014г.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83,4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 9 Мая, д. 83/1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01.12.2014г.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81,9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Быковского, д. 5 д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01.03.2015г.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81,7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27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Ломоносова, д. 94корп.2 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01.08.2014г.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80,8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Ломоносова, д. 110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01.02.2015г.</a:t>
                      </a:r>
                      <a:endParaRPr lang="ru-RU" sz="11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76,6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Лесная, д. 41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01.12.2014г.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75,6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Кутузова д. 54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23.12.2015г.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Копылова, д. 42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14.03.2016г.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71,0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Аэровокзальная, д. 4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01.12.2015г.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70,8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Путевая, д. 20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22.09.2014г.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68,5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пр-кт Свободный, д. 62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05.02.2016г.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67,0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Юшкова, д. 28 в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19.02.2016г.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64,2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Можайского, д. 23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19.02.2016г.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63,5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Крупская, д. 26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10.02.2016г.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60,5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Красной Армии, д. 14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01.10.2015г.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59,0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Красной Армии, д. 15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01.04.2016г.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46,3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пер. Тихий, д. 20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05.04.2016г.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43,1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Карла Маркса, д. 175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13.04.2016г.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 Горького, д. 31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24.03.2016г.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43,9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пер. Тихий, д. 22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05.04.2016г.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39,5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ул. 9 Мая, д. 83/2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01.12.2015г.</a:t>
                      </a:r>
                    </a:p>
                  </a:txBody>
                  <a:tcPr marL="7305" marR="7305" marT="7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36,9</a:t>
                      </a:r>
                    </a:p>
                  </a:txBody>
                  <a:tcPr marL="7305" marR="7305" marT="73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755650" y="1277938"/>
            <a:ext cx="7777163" cy="54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сбора за капитальный ремонт находящихся на специальном счете по МКД на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30.06.2016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составляет: </a:t>
            </a:r>
          </a:p>
          <a:p>
            <a:pPr algn="just" eaLnBrk="1" hangingPunct="1">
              <a:lnSpc>
                <a:spcPct val="115000"/>
              </a:lnSpc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buFont typeface="Wingdings" panose="05000000000000000000" pitchFamily="2" charset="2"/>
              <a:buChar char=""/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92,6 %  по ул. Аэровокзальная, 2е.</a:t>
            </a:r>
          </a:p>
          <a:p>
            <a:pPr algn="just" eaLnBrk="1" hangingPunct="1">
              <a:buFont typeface="Wingdings" panose="05000000000000000000" pitchFamily="2" charset="2"/>
              <a:buChar char=""/>
            </a:pP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89,5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 по ул. Конституции СССР, 23;</a:t>
            </a:r>
          </a:p>
          <a:p>
            <a:pPr algn="just" eaLnBrk="1" hangingPunct="1">
              <a:buFont typeface="Wingdings" panose="05000000000000000000" pitchFamily="2" charset="2"/>
              <a:buChar char=""/>
            </a:pP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88,5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 по ул. Ленина, 133;</a:t>
            </a:r>
          </a:p>
          <a:p>
            <a:pPr algn="just" eaLnBrk="1" hangingPunct="1">
              <a:buFont typeface="Wingdings" panose="05000000000000000000" pitchFamily="2" charset="2"/>
              <a:buChar char=""/>
            </a:pP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81,6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 по ул. Можайского, 16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 eaLnBrk="1" hangingPunct="1">
              <a:buFont typeface="Wingdings" panose="05000000000000000000" pitchFamily="2" charset="2"/>
              <a:buChar char=""/>
            </a:pP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80,1 </a:t>
            </a: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 по ул. 2-ая Хабаровская, 12а;</a:t>
            </a:r>
          </a:p>
          <a:p>
            <a:pPr algn="just" eaLnBrk="1" hangingPunct="1"/>
            <a:endParaRPr lang="ru-RU" alt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Сбор за период со дня принятия домов по жилому фонду составил 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86,5%. </a:t>
            </a: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по 6 домам, имеющим </a:t>
            </a:r>
            <a:r>
              <a:rPr lang="ru-RU" altLang="ru-RU" b="1" dirty="0" err="1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спец.счет</a:t>
            </a:r>
            <a:r>
              <a:rPr lang="ru-RU" altLang="ru-RU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информация находится в стадии обработки.</a:t>
            </a:r>
            <a:endParaRPr lang="ru-RU" alt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endParaRPr lang="ru-RU" altLang="ru-RU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endParaRPr lang="ru-RU" alt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endParaRPr lang="ru-RU" altLang="ru-RU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C09CC-C33D-4817-8F52-50B5F7300511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клон">
  <a:themeElements>
    <a:clrScheme name="Склон 3">
      <a:dk1>
        <a:srgbClr val="667B5B"/>
      </a:dk1>
      <a:lt1>
        <a:srgbClr val="E6E6DA"/>
      </a:lt1>
      <a:dk2>
        <a:srgbClr val="295200"/>
      </a:dk2>
      <a:lt2>
        <a:srgbClr val="F3F2D9"/>
      </a:lt2>
      <a:accent1>
        <a:srgbClr val="808000"/>
      </a:accent1>
      <a:accent2>
        <a:srgbClr val="838D75"/>
      </a:accent2>
      <a:accent3>
        <a:srgbClr val="ACB3AA"/>
      </a:accent3>
      <a:accent4>
        <a:srgbClr val="C4C4BA"/>
      </a:accent4>
      <a:accent5>
        <a:srgbClr val="C0C0AA"/>
      </a:accent5>
      <a:accent6>
        <a:srgbClr val="767F69"/>
      </a:accent6>
      <a:hlink>
        <a:srgbClr val="33CC33"/>
      </a:hlink>
      <a:folHlink>
        <a:srgbClr val="339966"/>
      </a:folHlink>
    </a:clrScheme>
    <a:fontScheme name="Склон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Отражение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4690</TotalTime>
  <Words>5254</Words>
  <Application>Microsoft Office PowerPoint</Application>
  <PresentationFormat>Экран (4:3)</PresentationFormat>
  <Paragraphs>1213</Paragraphs>
  <Slides>77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4" baseType="lpstr">
      <vt:lpstr>Arial</vt:lpstr>
      <vt:lpstr>Arial Cyr</vt:lpstr>
      <vt:lpstr>Calibri</vt:lpstr>
      <vt:lpstr>Times New Roman</vt:lpstr>
      <vt:lpstr>Verdana</vt:lpstr>
      <vt:lpstr>Wingdings</vt:lpstr>
      <vt:lpstr>Склон</vt:lpstr>
      <vt:lpstr>Презентация PowerPoint</vt:lpstr>
      <vt:lpstr>              ОТЧЕТ</vt:lpstr>
      <vt:lpstr>Муниципальное предприятие города Красноярска «Муниципальная управляющая компания Красноярская»</vt:lpstr>
      <vt:lpstr>       На сегодняшний день в управлении МП «МУК Красноярская» находится  105 многоквартирных домов общей площадью 403,2 тыс.кв.м.   Состав многоквартирных домов,  находящихся в управлении МП «МУК Красноярская»,   в разрезе районов города Красноярска  </vt:lpstr>
      <vt:lpstr>Презентация PowerPoint</vt:lpstr>
      <vt:lpstr>ГРАФИК ПРИЕМКИ многоквартирных домов в управление  МП "МУК Красноярская« за период с 01 июня 2014г. по 30 июня 2016г.</vt:lpstr>
      <vt:lpstr>Динамика прироста площади многоквартирных домов, находящихся в управлении МП "МУК Красноярская",  за период с июня 2014 г. по июнь 2016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По обращениям жителей МКД         За 1-е полугодие 2016 года в управляющую компанию поступило 270 письменных обращений, в том числе:         </vt:lpstr>
      <vt:lpstr>СВОД ПО КОЛИЧЕСТВУ ОБРАЩЕНИЙ ГРАЖДАН   за период  с 01.01.2016г.  по 30.06.2016г.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Основную массу  многоквартирных домов составляют дома со сроком эксплуатации  более 45 лет.          В  управлении компании находятся 2 ветхих и 4 аварийных дома, на которые    имеются    заключения    о     признании    этих    домов аварийными и подлежащими сносу.        Обслуживает многоквартирные дома ремонтно-эксплуатационный участок, который входит в состав управляющей компании.          В 1-ом квартале 2016 года была нами создана диспетчерская служба УК, с телефонами приема заявок от жителей домов: 202-22-42, 202-30-40.   В связи с приходом новых домов в управление нашей компании, с 11.07.2016 года в диспетчерской службе  работают  2 диспетчера.     </vt:lpstr>
      <vt:lpstr>Презентация PowerPoint</vt:lpstr>
      <vt:lpstr>        Аварийное обслуживание многоквартирных домов в вечернее время и выходные дни  осуществляют три подрядные организации  ( ООО «Спец- Сан»;   ООО «Аварийно- Техническая служба» - левый берег; ООО «Аварийно- Техническая служба» - правый берег).          За первое полугодие  2016 года аварийными службами выполнено 226 заявок, в т.ч.:  - электрические – 52 заявки; - канализация -  39 заявок; - отопление (заявки по теплу) – 16 заявок; - течи на водоразборе, отоплении (трубы, отопительный прибор) – 119 заявок.  </vt:lpstr>
      <vt:lpstr>                        Муниципальная управляющая компания «Красноярская»  работает по нескольким  направлениям                                     Сумма текущего ремонта за I полугодие 2016 года составила  1 658 тыс.руб.  Выполнены работы по ремонту внутридомового инженерного оборудования, конструктивных элементов  и благоустройству дворовых территорий многоквартирных домов.       </vt:lpstr>
      <vt:lpstr>Презентация PowerPoint</vt:lpstr>
      <vt:lpstr>По многоквартирному жилому дому по ул. Высотная, 4 «А» выполнены       следующие работы:   Ремонт подъездов  № 4, № 6 площадью   2064,4  м2 ; Выделено парковочное место под автомобиль для инвалида, живущего в доме, и установлен знак «парковка для инвалида» </vt:lpstr>
      <vt:lpstr>Презентация PowerPoint</vt:lpstr>
      <vt:lpstr>           Многоквартирный  дом  по ул. Свердловская, 13  В  4-х подъездах многоквартирного дома  установили пластиковые окна  взамен деревянных. </vt:lpstr>
      <vt:lpstr>Презентация PowerPoint</vt:lpstr>
      <vt:lpstr>Согласно требованию Федерального закона от 23 ноября 2009 года № 261-ФЗ «Об энергосбережении и о повышении энергетической эффективности и о внесении изменений в отдельные законодательные акты Российской Федерации», по решению собственников многоквартирного жилого  дома по ул. 1-х Пионеров, 15, подрядной организацией ООО «Современные решения»   в период     с 29.04.2016 по 29.06.2016г.    был   проведен монтаж узла учета тепловой энергии и ГВС,   стоимость   работ составила 266,2 тыс.руб. Установка общедомового прибора позволит собственникам дома контролировать соответствие     параметров      предоставляемых  ресурсов     нормативным     показателям,  фиксировать    факты   утечки    в системах    водо- и    теплоснабжения    жилого  дома, получить реальные возможности для ресурсосбережения. </vt:lpstr>
      <vt:lpstr>Презентация PowerPoint</vt:lpstr>
      <vt:lpstr>       Многоквартирный  дом  по ул. 2-ая Хабаровская, 12а          Выполнена    проектная     документация    на     ремонт    систем электроснабжения в многоквартирном доме по ул. 2-ая Хабаровская, 12а. В настоящее время подготовлен договор на выполнения этих работ. Работы будут проводиться с июля месяца 2016 года.                                                                  </vt:lpstr>
      <vt:lpstr>                            Многоквартирный  дом  по ул. Робеспьера, 30                      Многоквартирный жилой  дом  по ул. Робеспьера, 30 принят от предыдущей   управляющей  компании    в    управление   МП  «МУК Красноярская»  28.04.2016г. Во  время приемки дома в   управление выяснилось, что  из-за долговременного  затопления  подвального помещения (с торца подъезда № 2) создалась аварийная ситуация. Затопление  происходило из-за  течей  магистрального  бесхозного трубопровода холодного водоснабжения.         Совместными усилиями сотрудников МП «МУК Красноярская» и ООО   «КрасКом»    18.05.2016  года  были    проведены   работы    по  устранению затопления подвального помещения многоквартирного дома,  выполнены   работы  по  частичной  замене  трубопровода  и установке задвижки на холодном водоразборе,  очищен   приямок и  заглушен аварийный участок бесхозных сетей.                        Так-же проведены работы по «переврезке»  здания ГУВД, запитанного от данного многоквартирного дома.                                         </vt:lpstr>
      <vt:lpstr>                 В настоящее время подвал многоквартирного дома просушен и находится в удовлетворительном состоянии.                                                         </vt:lpstr>
      <vt:lpstr>       Проведены ремонтные работы   на системах отопления  в 23-х многоквартирных домах с заменой трубопроводов протяженностью 82  метра,  и заменой запорной арматуры в количестве 76 штук.       Выполнен  частичный ремонт внутридомовых инженерных систем  горячего и холодного водоснабжения в 2-х МКД с заменой трубопроводов в количестве 18 метров, запорной арматуры - 14 штук.         Заменено 56 метров трубопроводов канализации по подвалам многоквартирных домов по ул. Менжинского, 8; ул. Бограда,118; ул. Красной Армии,14; ул. Крупской, 44; ул.Копылова, 42;  ул.Кутузова, 91 «Б».        В 2-х домах по ул. Кутузова, 54 и ул. Перенсона, 5 «А» проведена поверка приборов учета тепловой энергии и ГВС.                Так же выполнены работы по ремонту внутридомовых систем электрооборудования:  • ремонт ВРУ  на 2-х многоквартирных домах по адресам: ул.Ломоносова,94/2 и  ул. Свердловская, 13; • ППР поэтажных щитков на многоквартирных домах : ул.Кутузова,54; пер. Тихий 20, 22; ул. Свердловская, 13;  • восстановление освещения подвального помещения с заменой 40 м.п. электрокабеля многоквартирного дома по ул. Крупской,38. </vt:lpstr>
      <vt:lpstr>Выполнен частичный ремонт кровли на 4-х многоквартирных домах:  • шиферная кровля: ул. Курчатого,10 – 25 м2 ; • мягкая кровля: ул. Свердловская,13, ул. 1-ых Пионеров,15 – 12 м2; • железобетонная  кровля: ул. Высотная, 4 «А» 8 м2.                                                                ФОТО</vt:lpstr>
      <vt:lpstr>При подготовке жилого фонда к отопительному  периоду 2016-2017гг.  МП  «МУК Красноярская»   подготовит   104    многоквартирных    дома    с центральным отоплением,  и  1  дом  с  печным  отоплением.          На сегодняшний день проведены работы по промывке и опрессовке  32 многоквартирных домов.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Благоустройство дворовых территорий начато  МП «МУК Красноярская»  в мае 2016 года,  и  продолжается по сегодняшний день.         Отремонтированы и покрашены малые архитектурные формы, завезено 78 куб.метров  земли на  52 дворовые  территории (для  устройства  газонов   и  клумб),    и  41 куб.метр  песка  для детских песочниц в 38 дворов, установлены газонные металлические ограждения по ул. Кутузова, 54.                                                        </vt:lpstr>
      <vt:lpstr>Впервые,  своими силами сотрудники РЭУ изготовили и установили 4  песочницы, получилось очень красиво.  Сумма работ на данном этапе составила 157 692,68 рублей.        Кроме того, были выполнены: - работы по санитарной  обрезке и валке деревьев  на 7 дворовых территориях  на сумму: 74 271,32 руб. ; - проведены первые покосы травяных  газонов во дворах МКД.     </vt:lpstr>
      <vt:lpstr>Презентация PowerPoint</vt:lpstr>
      <vt:lpstr>     </vt:lpstr>
      <vt:lpstr>Презентация PowerPoint</vt:lpstr>
      <vt:lpstr>     </vt:lpstr>
      <vt:lpstr>                                                  Участие                                      в  муниципальных программах   •  Согласно постановлению администрации города Красноярска от 24.03.2014     № 143 « О порядке предоставления субсидий из бюджета города на проведение капитального ремонта и ремонта дворовых территорий  многоквартирных домов за счет средств муниципального дорожного фонда города Красноярска»  управляющая компания МП «МУК Красноярская» подготовила заявки на участие в программе капитального ремонта  дворовых территорий многоквартирных домов по следующим адресам:  ул.Аэровокзальная, 8и, ул. Партизана Железняка, 12, ул. Кутузова, 91б, ул.Крупской, 40, ул. Юшкова, 48, ул. Академика Вавилова, 48.   •  Подготовлены и отправлены   заявки на участие в конкурсе «Самый благоустроенный район города Красноярска» по семи номинациям: «Лучший красноярский двор; «Лучший двор района»; «Самый зеленый двор»; «Самый чистый и ухоженный двор»; «Лучший двор, благоустроенный с активным участием жителей»; «Самый креативный двор»;  «Лучший цветник/клумба» (дома по ул.Высотная, 4 «А»; ул.Курчатова,10; ул.Конституции СССР, 23; ул. 9 Мая, 83 корпус 1;  8 Марта,18;  ул. Карла Маркса 175, ул. Забобонова, 2; ул.Забобонова, 4).</vt:lpstr>
      <vt:lpstr>     </vt:lpstr>
      <vt:lpstr>     </vt:lpstr>
      <vt:lpstr>     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Fgjjfhjfhjkjh</dc:title>
  <dc:creator>Admin</dc:creator>
  <cp:lastModifiedBy>User</cp:lastModifiedBy>
  <cp:revision>721</cp:revision>
  <cp:lastPrinted>2016-07-12T02:00:39Z</cp:lastPrinted>
  <dcterms:created xsi:type="dcterms:W3CDTF">2015-11-07T12:14:44Z</dcterms:created>
  <dcterms:modified xsi:type="dcterms:W3CDTF">2016-07-12T02:08:26Z</dcterms:modified>
</cp:coreProperties>
</file>